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4630400" cy="8229600"/>
  <p:notesSz cx="8229600" cy="14630400"/>
  <p:embeddedFontLst>
    <p:embeddedFont>
      <p:font typeface="Raleway" pitchFamily="2" charset="0"/>
      <p:regular r:id="rId24"/>
    </p:embeddedFont>
    <p:embeddedFont>
      <p:font typeface="Roboto" panose="02000000000000000000" pitchFamily="2"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5" d="100"/>
          <a:sy n="55" d="100"/>
        </p:scale>
        <p:origin x="65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859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lide 2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0.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736890"/>
            <a:ext cx="6486763"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Acceleration Time Graph</a:t>
            </a:r>
            <a:endParaRPr lang="en-US" sz="4450" dirty="0"/>
          </a:p>
        </p:txBody>
      </p:sp>
      <p:sp>
        <p:nvSpPr>
          <p:cNvPr id="4" name="Text 1"/>
          <p:cNvSpPr/>
          <p:nvPr/>
        </p:nvSpPr>
        <p:spPr>
          <a:xfrm>
            <a:off x="793790" y="3785830"/>
            <a:ext cx="7556421" cy="725805"/>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Acceleration time graphs depict the relationship between acceleration and time.</a:t>
            </a:r>
            <a:endParaRPr lang="en-US" sz="1750" dirty="0"/>
          </a:p>
        </p:txBody>
      </p:sp>
      <p:sp>
        <p:nvSpPr>
          <p:cNvPr id="5" name="Text 2"/>
          <p:cNvSpPr/>
          <p:nvPr/>
        </p:nvSpPr>
        <p:spPr>
          <a:xfrm>
            <a:off x="793790" y="4766786"/>
            <a:ext cx="7556421" cy="725805"/>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These graphs are fundamental tools in physics and engineering, providing insights into the motion of objects.</a:t>
            </a:r>
            <a:endParaRPr lang="en-US" sz="1750" dirty="0"/>
          </a:p>
        </p:txBody>
      </p:sp>
      <p:sp>
        <p:nvSpPr>
          <p:cNvPr id="6" name="Text 2">
            <a:extLst>
              <a:ext uri="{FF2B5EF4-FFF2-40B4-BE49-F238E27FC236}">
                <a16:creationId xmlns:a16="http://schemas.microsoft.com/office/drawing/2014/main" id="{4E183A7A-5C87-CF06-A341-8FB90A4496A2}"/>
              </a:ext>
            </a:extLst>
          </p:cNvPr>
          <p:cNvSpPr/>
          <p:nvPr/>
        </p:nvSpPr>
        <p:spPr>
          <a:xfrm>
            <a:off x="793790" y="7503795"/>
            <a:ext cx="7556421" cy="725805"/>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Find more slides on : </a:t>
            </a:r>
            <a:r>
              <a:rPr lang="en-US" sz="1750" b="1" dirty="0">
                <a:solidFill>
                  <a:srgbClr val="3C3939"/>
                </a:solidFill>
                <a:latin typeface="Roboto" pitchFamily="34" charset="0"/>
                <a:ea typeface="Roboto" pitchFamily="34" charset="-122"/>
                <a:cs typeface="Roboto" pitchFamily="34" charset="-120"/>
              </a:rPr>
              <a:t>www.ecosystemforkids.com</a:t>
            </a:r>
            <a:endParaRPr lang="en-US" sz="175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743903"/>
            <a:ext cx="9385221" cy="1417558"/>
          </a:xfrm>
          <a:prstGeom prst="rect">
            <a:avLst/>
          </a:prstGeom>
          <a:noFill/>
          <a:ln/>
        </p:spPr>
        <p:txBody>
          <a:bodyPr wrap="squar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Acceleration Formulas and Calculations</a:t>
            </a:r>
            <a:endParaRPr lang="en-US" sz="4450" dirty="0"/>
          </a:p>
        </p:txBody>
      </p:sp>
      <p:sp>
        <p:nvSpPr>
          <p:cNvPr id="4" name="Shape 1"/>
          <p:cNvSpPr/>
          <p:nvPr/>
        </p:nvSpPr>
        <p:spPr>
          <a:xfrm>
            <a:off x="793790" y="2756773"/>
            <a:ext cx="510302" cy="510302"/>
          </a:xfrm>
          <a:prstGeom prst="roundRect">
            <a:avLst>
              <a:gd name="adj" fmla="val 18669"/>
            </a:avLst>
          </a:prstGeom>
          <a:solidFill>
            <a:srgbClr val="E1E1EA"/>
          </a:solidFill>
          <a:ln w="7620">
            <a:solidFill>
              <a:srgbClr val="C7C7D0"/>
            </a:solidFill>
            <a:prstDash val="solid"/>
          </a:ln>
        </p:spPr>
      </p:sp>
      <p:sp>
        <p:nvSpPr>
          <p:cNvPr id="5" name="Text 2"/>
          <p:cNvSpPr/>
          <p:nvPr/>
        </p:nvSpPr>
        <p:spPr>
          <a:xfrm>
            <a:off x="976074" y="2841784"/>
            <a:ext cx="145613" cy="340281"/>
          </a:xfrm>
          <a:prstGeom prst="rect">
            <a:avLst/>
          </a:prstGeom>
          <a:noFill/>
          <a:ln/>
        </p:spPr>
        <p:txBody>
          <a:bodyPr wrap="none" lIns="0" tIns="0" rIns="0" bIns="0" rtlCol="0" anchor="t"/>
          <a:lstStyle/>
          <a:p>
            <a:pPr marL="0" indent="0" algn="ctr">
              <a:lnSpc>
                <a:spcPts val="2650"/>
              </a:lnSpc>
              <a:buNone/>
            </a:pPr>
            <a:r>
              <a:rPr lang="en-US" sz="2650" dirty="0">
                <a:solidFill>
                  <a:srgbClr val="3C3939"/>
                </a:solidFill>
                <a:latin typeface="Raleway" pitchFamily="34" charset="0"/>
                <a:ea typeface="Raleway" pitchFamily="34" charset="-122"/>
                <a:cs typeface="Raleway" pitchFamily="34" charset="-120"/>
              </a:rPr>
              <a:t>1</a:t>
            </a:r>
            <a:endParaRPr lang="en-US" sz="2650" dirty="0"/>
          </a:p>
        </p:txBody>
      </p:sp>
      <p:sp>
        <p:nvSpPr>
          <p:cNvPr id="6" name="Text 3"/>
          <p:cNvSpPr/>
          <p:nvPr/>
        </p:nvSpPr>
        <p:spPr>
          <a:xfrm>
            <a:off x="1530906" y="2756773"/>
            <a:ext cx="3188851" cy="354330"/>
          </a:xfrm>
          <a:prstGeom prst="rect">
            <a:avLst/>
          </a:prstGeom>
          <a:noFill/>
          <a:ln/>
        </p:spPr>
        <p:txBody>
          <a:bodyPr wrap="none" lIns="0" tIns="0" rIns="0" bIns="0" rtlCol="0" anchor="t"/>
          <a:lstStyle/>
          <a:p>
            <a:pPr marL="0" indent="0">
              <a:lnSpc>
                <a:spcPts val="2750"/>
              </a:lnSpc>
              <a:buNone/>
            </a:pPr>
            <a:r>
              <a:rPr lang="en-US" sz="2200" dirty="0">
                <a:solidFill>
                  <a:srgbClr val="3C3939"/>
                </a:solidFill>
                <a:latin typeface="Raleway" pitchFamily="34" charset="0"/>
                <a:ea typeface="Raleway" pitchFamily="34" charset="-122"/>
                <a:cs typeface="Raleway" pitchFamily="34" charset="-120"/>
              </a:rPr>
              <a:t>Calculating Acceleration</a:t>
            </a:r>
            <a:endParaRPr lang="en-US" sz="2200" dirty="0"/>
          </a:p>
        </p:txBody>
      </p:sp>
      <p:sp>
        <p:nvSpPr>
          <p:cNvPr id="7" name="Text 4"/>
          <p:cNvSpPr/>
          <p:nvPr/>
        </p:nvSpPr>
        <p:spPr>
          <a:xfrm>
            <a:off x="1530906" y="3247192"/>
            <a:ext cx="3842147" cy="1088708"/>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Acceleration is calculated by dividing the change in velocity by the change in time.</a:t>
            </a:r>
            <a:endParaRPr lang="en-US" sz="1750" dirty="0"/>
          </a:p>
        </p:txBody>
      </p:sp>
      <p:sp>
        <p:nvSpPr>
          <p:cNvPr id="8" name="Shape 5"/>
          <p:cNvSpPr/>
          <p:nvPr/>
        </p:nvSpPr>
        <p:spPr>
          <a:xfrm>
            <a:off x="5599867" y="2756773"/>
            <a:ext cx="510302" cy="510302"/>
          </a:xfrm>
          <a:prstGeom prst="roundRect">
            <a:avLst>
              <a:gd name="adj" fmla="val 18669"/>
            </a:avLst>
          </a:prstGeom>
          <a:solidFill>
            <a:srgbClr val="E1E1EA"/>
          </a:solidFill>
          <a:ln w="7620">
            <a:solidFill>
              <a:srgbClr val="C7C7D0"/>
            </a:solidFill>
            <a:prstDash val="solid"/>
          </a:ln>
        </p:spPr>
      </p:sp>
      <p:sp>
        <p:nvSpPr>
          <p:cNvPr id="9" name="Text 6"/>
          <p:cNvSpPr/>
          <p:nvPr/>
        </p:nvSpPr>
        <p:spPr>
          <a:xfrm>
            <a:off x="5766316" y="2841784"/>
            <a:ext cx="177284" cy="340281"/>
          </a:xfrm>
          <a:prstGeom prst="rect">
            <a:avLst/>
          </a:prstGeom>
          <a:noFill/>
          <a:ln/>
        </p:spPr>
        <p:txBody>
          <a:bodyPr wrap="none" lIns="0" tIns="0" rIns="0" bIns="0" rtlCol="0" anchor="t"/>
          <a:lstStyle/>
          <a:p>
            <a:pPr marL="0" indent="0" algn="ctr">
              <a:lnSpc>
                <a:spcPts val="2650"/>
              </a:lnSpc>
              <a:buNone/>
            </a:pPr>
            <a:r>
              <a:rPr lang="en-US" sz="2650" dirty="0">
                <a:solidFill>
                  <a:srgbClr val="3C3939"/>
                </a:solidFill>
                <a:latin typeface="Raleway" pitchFamily="34" charset="0"/>
                <a:ea typeface="Raleway" pitchFamily="34" charset="-122"/>
                <a:cs typeface="Raleway" pitchFamily="34" charset="-120"/>
              </a:rPr>
              <a:t>2</a:t>
            </a:r>
            <a:endParaRPr lang="en-US" sz="2650" dirty="0"/>
          </a:p>
        </p:txBody>
      </p:sp>
      <p:sp>
        <p:nvSpPr>
          <p:cNvPr id="10" name="Text 7"/>
          <p:cNvSpPr/>
          <p:nvPr/>
        </p:nvSpPr>
        <p:spPr>
          <a:xfrm>
            <a:off x="6336983" y="2756773"/>
            <a:ext cx="2915603" cy="354330"/>
          </a:xfrm>
          <a:prstGeom prst="rect">
            <a:avLst/>
          </a:prstGeom>
          <a:noFill/>
          <a:ln/>
        </p:spPr>
        <p:txBody>
          <a:bodyPr wrap="none" lIns="0" tIns="0" rIns="0" bIns="0" rtlCol="0" anchor="t"/>
          <a:lstStyle/>
          <a:p>
            <a:pPr marL="0" indent="0">
              <a:lnSpc>
                <a:spcPts val="2750"/>
              </a:lnSpc>
              <a:buNone/>
            </a:pPr>
            <a:r>
              <a:rPr lang="en-US" sz="2200" dirty="0">
                <a:solidFill>
                  <a:srgbClr val="3C3939"/>
                </a:solidFill>
                <a:latin typeface="Raleway" pitchFamily="34" charset="0"/>
                <a:ea typeface="Raleway" pitchFamily="34" charset="-122"/>
                <a:cs typeface="Raleway" pitchFamily="34" charset="-120"/>
              </a:rPr>
              <a:t>Newton's Second Law</a:t>
            </a:r>
            <a:endParaRPr lang="en-US" sz="2200" dirty="0"/>
          </a:p>
        </p:txBody>
      </p:sp>
      <p:sp>
        <p:nvSpPr>
          <p:cNvPr id="11" name="Text 8"/>
          <p:cNvSpPr/>
          <p:nvPr/>
        </p:nvSpPr>
        <p:spPr>
          <a:xfrm>
            <a:off x="6336983" y="3247192"/>
            <a:ext cx="3842147" cy="1451610"/>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Newton's Second Law of Motion states that the force acting on an object is equal to its mass times its acceleration.</a:t>
            </a:r>
            <a:endParaRPr lang="en-US" sz="1750" dirty="0"/>
          </a:p>
        </p:txBody>
      </p:sp>
      <p:sp>
        <p:nvSpPr>
          <p:cNvPr id="12" name="Shape 9"/>
          <p:cNvSpPr/>
          <p:nvPr/>
        </p:nvSpPr>
        <p:spPr>
          <a:xfrm>
            <a:off x="793790" y="5180767"/>
            <a:ext cx="510302" cy="510302"/>
          </a:xfrm>
          <a:prstGeom prst="roundRect">
            <a:avLst>
              <a:gd name="adj" fmla="val 18669"/>
            </a:avLst>
          </a:prstGeom>
          <a:solidFill>
            <a:srgbClr val="E1E1EA"/>
          </a:solidFill>
          <a:ln w="7620">
            <a:solidFill>
              <a:srgbClr val="C7C7D0"/>
            </a:solidFill>
            <a:prstDash val="solid"/>
          </a:ln>
        </p:spPr>
      </p:sp>
      <p:sp>
        <p:nvSpPr>
          <p:cNvPr id="13" name="Text 10"/>
          <p:cNvSpPr/>
          <p:nvPr/>
        </p:nvSpPr>
        <p:spPr>
          <a:xfrm>
            <a:off x="958096" y="5265777"/>
            <a:ext cx="181689" cy="340281"/>
          </a:xfrm>
          <a:prstGeom prst="rect">
            <a:avLst/>
          </a:prstGeom>
          <a:noFill/>
          <a:ln/>
        </p:spPr>
        <p:txBody>
          <a:bodyPr wrap="none" lIns="0" tIns="0" rIns="0" bIns="0" rtlCol="0" anchor="t"/>
          <a:lstStyle/>
          <a:p>
            <a:pPr marL="0" indent="0" algn="ctr">
              <a:lnSpc>
                <a:spcPts val="2650"/>
              </a:lnSpc>
              <a:buNone/>
            </a:pPr>
            <a:r>
              <a:rPr lang="en-US" sz="2650" dirty="0">
                <a:solidFill>
                  <a:srgbClr val="3C3939"/>
                </a:solidFill>
                <a:latin typeface="Raleway" pitchFamily="34" charset="0"/>
                <a:ea typeface="Raleway" pitchFamily="34" charset="-122"/>
                <a:cs typeface="Raleway" pitchFamily="34" charset="-120"/>
              </a:rPr>
              <a:t>3</a:t>
            </a:r>
            <a:endParaRPr lang="en-US" sz="2650" dirty="0"/>
          </a:p>
        </p:txBody>
      </p:sp>
      <p:sp>
        <p:nvSpPr>
          <p:cNvPr id="14" name="Text 11"/>
          <p:cNvSpPr/>
          <p:nvPr/>
        </p:nvSpPr>
        <p:spPr>
          <a:xfrm>
            <a:off x="1530906" y="5180767"/>
            <a:ext cx="3842147" cy="708660"/>
          </a:xfrm>
          <a:prstGeom prst="rect">
            <a:avLst/>
          </a:prstGeom>
          <a:noFill/>
          <a:ln/>
        </p:spPr>
        <p:txBody>
          <a:bodyPr wrap="square" lIns="0" tIns="0" rIns="0" bIns="0" rtlCol="0" anchor="t"/>
          <a:lstStyle/>
          <a:p>
            <a:pPr marL="0" indent="0">
              <a:lnSpc>
                <a:spcPts val="2750"/>
              </a:lnSpc>
              <a:buNone/>
            </a:pPr>
            <a:r>
              <a:rPr lang="en-US" sz="2200" dirty="0">
                <a:solidFill>
                  <a:srgbClr val="3C3939"/>
                </a:solidFill>
                <a:latin typeface="Raleway" pitchFamily="34" charset="0"/>
                <a:ea typeface="Raleway" pitchFamily="34" charset="-122"/>
                <a:cs typeface="Raleway" pitchFamily="34" charset="-120"/>
              </a:rPr>
              <a:t>Constant Acceleration Formulas</a:t>
            </a:r>
            <a:endParaRPr lang="en-US" sz="2200" dirty="0"/>
          </a:p>
        </p:txBody>
      </p:sp>
      <p:sp>
        <p:nvSpPr>
          <p:cNvPr id="15" name="Text 12"/>
          <p:cNvSpPr/>
          <p:nvPr/>
        </p:nvSpPr>
        <p:spPr>
          <a:xfrm>
            <a:off x="1530906" y="6025515"/>
            <a:ext cx="3842147" cy="1451610"/>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For uniform motion, there are specific equations to calculate displacement, final velocity, and time based on initial velocity and acceleration.</a:t>
            </a:r>
            <a:endParaRPr lang="en-US" sz="1750" dirty="0"/>
          </a:p>
        </p:txBody>
      </p:sp>
      <p:sp>
        <p:nvSpPr>
          <p:cNvPr id="16" name="Shape 13"/>
          <p:cNvSpPr/>
          <p:nvPr/>
        </p:nvSpPr>
        <p:spPr>
          <a:xfrm>
            <a:off x="5599867" y="5180767"/>
            <a:ext cx="510302" cy="510302"/>
          </a:xfrm>
          <a:prstGeom prst="roundRect">
            <a:avLst>
              <a:gd name="adj" fmla="val 18669"/>
            </a:avLst>
          </a:prstGeom>
          <a:solidFill>
            <a:srgbClr val="E1E1EA"/>
          </a:solidFill>
          <a:ln w="7620">
            <a:solidFill>
              <a:srgbClr val="C7C7D0"/>
            </a:solidFill>
            <a:prstDash val="solid"/>
          </a:ln>
        </p:spPr>
      </p:sp>
      <p:sp>
        <p:nvSpPr>
          <p:cNvPr id="17" name="Text 14"/>
          <p:cNvSpPr/>
          <p:nvPr/>
        </p:nvSpPr>
        <p:spPr>
          <a:xfrm>
            <a:off x="5762149" y="5265777"/>
            <a:ext cx="185738" cy="340281"/>
          </a:xfrm>
          <a:prstGeom prst="rect">
            <a:avLst/>
          </a:prstGeom>
          <a:noFill/>
          <a:ln/>
        </p:spPr>
        <p:txBody>
          <a:bodyPr wrap="none" lIns="0" tIns="0" rIns="0" bIns="0" rtlCol="0" anchor="t"/>
          <a:lstStyle/>
          <a:p>
            <a:pPr marL="0" indent="0" algn="ctr">
              <a:lnSpc>
                <a:spcPts val="2650"/>
              </a:lnSpc>
              <a:buNone/>
            </a:pPr>
            <a:r>
              <a:rPr lang="en-US" sz="2650" dirty="0">
                <a:solidFill>
                  <a:srgbClr val="3C3939"/>
                </a:solidFill>
                <a:latin typeface="Raleway" pitchFamily="34" charset="0"/>
                <a:ea typeface="Raleway" pitchFamily="34" charset="-122"/>
                <a:cs typeface="Raleway" pitchFamily="34" charset="-120"/>
              </a:rPr>
              <a:t>4</a:t>
            </a:r>
            <a:endParaRPr lang="en-US" sz="2650" dirty="0"/>
          </a:p>
        </p:txBody>
      </p:sp>
      <p:sp>
        <p:nvSpPr>
          <p:cNvPr id="18" name="Text 15"/>
          <p:cNvSpPr/>
          <p:nvPr/>
        </p:nvSpPr>
        <p:spPr>
          <a:xfrm>
            <a:off x="6336983" y="5180767"/>
            <a:ext cx="3438168" cy="354330"/>
          </a:xfrm>
          <a:prstGeom prst="rect">
            <a:avLst/>
          </a:prstGeom>
          <a:noFill/>
          <a:ln/>
        </p:spPr>
        <p:txBody>
          <a:bodyPr wrap="none" lIns="0" tIns="0" rIns="0" bIns="0" rtlCol="0" anchor="t"/>
          <a:lstStyle/>
          <a:p>
            <a:pPr marL="0" indent="0">
              <a:lnSpc>
                <a:spcPts val="2750"/>
              </a:lnSpc>
              <a:buNone/>
            </a:pPr>
            <a:r>
              <a:rPr lang="en-US" sz="2200" dirty="0">
                <a:solidFill>
                  <a:srgbClr val="3C3939"/>
                </a:solidFill>
                <a:latin typeface="Raleway" pitchFamily="34" charset="0"/>
                <a:ea typeface="Raleway" pitchFamily="34" charset="-122"/>
                <a:cs typeface="Raleway" pitchFamily="34" charset="-120"/>
              </a:rPr>
              <a:t>Non-Uniform Acceleration</a:t>
            </a:r>
            <a:endParaRPr lang="en-US" sz="2200" dirty="0"/>
          </a:p>
        </p:txBody>
      </p:sp>
      <p:sp>
        <p:nvSpPr>
          <p:cNvPr id="19" name="Text 16"/>
          <p:cNvSpPr/>
          <p:nvPr/>
        </p:nvSpPr>
        <p:spPr>
          <a:xfrm>
            <a:off x="6336983" y="5671185"/>
            <a:ext cx="3842147" cy="1814513"/>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For non-uniform acceleration, calculus is often used to calculate the acceleration, velocity, and displacement over a specific time interval.</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519470" y="408146"/>
            <a:ext cx="4568547" cy="463868"/>
          </a:xfrm>
          <a:prstGeom prst="rect">
            <a:avLst/>
          </a:prstGeom>
          <a:noFill/>
          <a:ln/>
        </p:spPr>
        <p:txBody>
          <a:bodyPr wrap="none" lIns="0" tIns="0" rIns="0" bIns="0" rtlCol="0" anchor="t"/>
          <a:lstStyle/>
          <a:p>
            <a:pPr marL="0" indent="0">
              <a:lnSpc>
                <a:spcPts val="3650"/>
              </a:lnSpc>
              <a:buNone/>
            </a:pPr>
            <a:r>
              <a:rPr lang="en-US" sz="2900" dirty="0">
                <a:solidFill>
                  <a:srgbClr val="1B1B27"/>
                </a:solidFill>
                <a:latin typeface="Raleway" pitchFamily="34" charset="0"/>
                <a:ea typeface="Raleway" pitchFamily="34" charset="-122"/>
                <a:cs typeface="Raleway" pitchFamily="34" charset="-120"/>
              </a:rPr>
              <a:t>Velocity-Time Relationship</a:t>
            </a:r>
            <a:endParaRPr lang="en-US" sz="2900" dirty="0"/>
          </a:p>
        </p:txBody>
      </p:sp>
      <p:pic>
        <p:nvPicPr>
          <p:cNvPr id="3" name="Image 0" descr="preencoded.png"/>
          <p:cNvPicPr>
            <a:picLocks noChangeAspect="1"/>
          </p:cNvPicPr>
          <p:nvPr/>
        </p:nvPicPr>
        <p:blipFill>
          <a:blip r:embed="rId3"/>
          <a:stretch>
            <a:fillRect/>
          </a:stretch>
        </p:blipFill>
        <p:spPr>
          <a:xfrm>
            <a:off x="519470" y="1168837"/>
            <a:ext cx="13591461" cy="7611189"/>
          </a:xfrm>
          <a:prstGeom prst="rect">
            <a:avLst/>
          </a:prstGeom>
        </p:spPr>
      </p:pic>
      <p:sp>
        <p:nvSpPr>
          <p:cNvPr id="4" name="Text 1"/>
          <p:cNvSpPr/>
          <p:nvPr/>
        </p:nvSpPr>
        <p:spPr>
          <a:xfrm>
            <a:off x="519470" y="8946952"/>
            <a:ext cx="13591461" cy="237530"/>
          </a:xfrm>
          <a:prstGeom prst="rect">
            <a:avLst/>
          </a:prstGeom>
          <a:noFill/>
          <a:ln/>
        </p:spPr>
        <p:txBody>
          <a:bodyPr wrap="none" lIns="0" tIns="0" rIns="0" bIns="0" rtlCol="0" anchor="t"/>
          <a:lstStyle/>
          <a:p>
            <a:pPr marL="0" indent="0">
              <a:lnSpc>
                <a:spcPts val="1850"/>
              </a:lnSpc>
              <a:buNone/>
            </a:pPr>
            <a:r>
              <a:rPr lang="en-US" sz="1150" dirty="0">
                <a:solidFill>
                  <a:srgbClr val="3C3939"/>
                </a:solidFill>
                <a:latin typeface="Roboto" pitchFamily="34" charset="0"/>
                <a:ea typeface="Roboto" pitchFamily="34" charset="-122"/>
                <a:cs typeface="Roboto" pitchFamily="34" charset="-120"/>
              </a:rPr>
              <a:t>The velocity-time graph displays the relationship between the object's velocity and time.</a:t>
            </a:r>
            <a:endParaRPr lang="en-US" sz="1150" dirty="0"/>
          </a:p>
        </p:txBody>
      </p:sp>
      <p:sp>
        <p:nvSpPr>
          <p:cNvPr id="5" name="Text 2"/>
          <p:cNvSpPr/>
          <p:nvPr/>
        </p:nvSpPr>
        <p:spPr>
          <a:xfrm>
            <a:off x="519470" y="9351407"/>
            <a:ext cx="13591461" cy="237530"/>
          </a:xfrm>
          <a:prstGeom prst="rect">
            <a:avLst/>
          </a:prstGeom>
          <a:noFill/>
          <a:ln/>
        </p:spPr>
        <p:txBody>
          <a:bodyPr wrap="none" lIns="0" tIns="0" rIns="0" bIns="0" rtlCol="0" anchor="t"/>
          <a:lstStyle/>
          <a:p>
            <a:pPr marL="0" indent="0">
              <a:lnSpc>
                <a:spcPts val="1850"/>
              </a:lnSpc>
              <a:buNone/>
            </a:pPr>
            <a:r>
              <a:rPr lang="en-US" sz="1150" dirty="0">
                <a:solidFill>
                  <a:srgbClr val="3C3939"/>
                </a:solidFill>
                <a:latin typeface="Roboto" pitchFamily="34" charset="0"/>
                <a:ea typeface="Roboto" pitchFamily="34" charset="-122"/>
                <a:cs typeface="Roboto" pitchFamily="34" charset="-120"/>
              </a:rPr>
              <a:t>The slope of the line represents the acceleration.</a:t>
            </a:r>
            <a:endParaRPr lang="en-US" sz="11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271826"/>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Displacement-Time Relationship</a:t>
            </a:r>
            <a:endParaRPr lang="en-US" sz="4450" dirty="0"/>
          </a:p>
        </p:txBody>
      </p:sp>
      <p:sp>
        <p:nvSpPr>
          <p:cNvPr id="4" name="Shape 1"/>
          <p:cNvSpPr/>
          <p:nvPr/>
        </p:nvSpPr>
        <p:spPr>
          <a:xfrm>
            <a:off x="793790" y="3029545"/>
            <a:ext cx="7556421" cy="1966198"/>
          </a:xfrm>
          <a:prstGeom prst="roundRect">
            <a:avLst>
              <a:gd name="adj" fmla="val 4845"/>
            </a:avLst>
          </a:prstGeom>
          <a:noFill/>
          <a:ln w="7620">
            <a:solidFill>
              <a:srgbClr val="000000">
                <a:alpha val="8000"/>
              </a:srgbClr>
            </a:solidFill>
            <a:prstDash val="solid"/>
          </a:ln>
        </p:spPr>
      </p:sp>
      <p:sp>
        <p:nvSpPr>
          <p:cNvPr id="5" name="Shape 2"/>
          <p:cNvSpPr/>
          <p:nvPr/>
        </p:nvSpPr>
        <p:spPr>
          <a:xfrm>
            <a:off x="801410" y="3037165"/>
            <a:ext cx="7541181" cy="650319"/>
          </a:xfrm>
          <a:prstGeom prst="rect">
            <a:avLst/>
          </a:prstGeom>
          <a:solidFill>
            <a:srgbClr val="FFFFFF">
              <a:alpha val="4000"/>
            </a:srgbClr>
          </a:solidFill>
          <a:ln/>
        </p:spPr>
      </p:sp>
      <p:sp>
        <p:nvSpPr>
          <p:cNvPr id="6" name="Text 3"/>
          <p:cNvSpPr/>
          <p:nvPr/>
        </p:nvSpPr>
        <p:spPr>
          <a:xfrm>
            <a:off x="1028224" y="3180874"/>
            <a:ext cx="3313152" cy="362903"/>
          </a:xfrm>
          <a:prstGeom prst="rect">
            <a:avLst/>
          </a:prstGeom>
          <a:noFill/>
          <a:ln/>
        </p:spPr>
        <p:txBody>
          <a:bodyPr wrap="non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Acceleration</a:t>
            </a:r>
            <a:endParaRPr lang="en-US" sz="1750" dirty="0"/>
          </a:p>
        </p:txBody>
      </p:sp>
      <p:sp>
        <p:nvSpPr>
          <p:cNvPr id="7" name="Text 4"/>
          <p:cNvSpPr/>
          <p:nvPr/>
        </p:nvSpPr>
        <p:spPr>
          <a:xfrm>
            <a:off x="4802624" y="3180874"/>
            <a:ext cx="3313152" cy="362903"/>
          </a:xfrm>
          <a:prstGeom prst="rect">
            <a:avLst/>
          </a:prstGeom>
          <a:noFill/>
          <a:ln/>
        </p:spPr>
        <p:txBody>
          <a:bodyPr wrap="non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Displacement</a:t>
            </a:r>
            <a:endParaRPr lang="en-US" sz="1750" dirty="0"/>
          </a:p>
        </p:txBody>
      </p:sp>
      <p:sp>
        <p:nvSpPr>
          <p:cNvPr id="8" name="Shape 5"/>
          <p:cNvSpPr/>
          <p:nvPr/>
        </p:nvSpPr>
        <p:spPr>
          <a:xfrm>
            <a:off x="801410" y="3687485"/>
            <a:ext cx="7541181" cy="650319"/>
          </a:xfrm>
          <a:prstGeom prst="rect">
            <a:avLst/>
          </a:prstGeom>
          <a:solidFill>
            <a:srgbClr val="000000">
              <a:alpha val="4000"/>
            </a:srgbClr>
          </a:solidFill>
          <a:ln/>
        </p:spPr>
      </p:sp>
      <p:sp>
        <p:nvSpPr>
          <p:cNvPr id="9" name="Text 6"/>
          <p:cNvSpPr/>
          <p:nvPr/>
        </p:nvSpPr>
        <p:spPr>
          <a:xfrm>
            <a:off x="1028224" y="3831193"/>
            <a:ext cx="3313152" cy="362903"/>
          </a:xfrm>
          <a:prstGeom prst="rect">
            <a:avLst/>
          </a:prstGeom>
          <a:noFill/>
          <a:ln/>
        </p:spPr>
        <p:txBody>
          <a:bodyPr wrap="non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Constant</a:t>
            </a:r>
            <a:endParaRPr lang="en-US" sz="1750" dirty="0"/>
          </a:p>
        </p:txBody>
      </p:sp>
      <p:sp>
        <p:nvSpPr>
          <p:cNvPr id="10" name="Text 7"/>
          <p:cNvSpPr/>
          <p:nvPr/>
        </p:nvSpPr>
        <p:spPr>
          <a:xfrm>
            <a:off x="4802624" y="3831193"/>
            <a:ext cx="3313152" cy="362903"/>
          </a:xfrm>
          <a:prstGeom prst="rect">
            <a:avLst/>
          </a:prstGeom>
          <a:noFill/>
          <a:ln/>
        </p:spPr>
        <p:txBody>
          <a:bodyPr wrap="non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Parabolic</a:t>
            </a:r>
            <a:endParaRPr lang="en-US" sz="1750" dirty="0"/>
          </a:p>
        </p:txBody>
      </p:sp>
      <p:sp>
        <p:nvSpPr>
          <p:cNvPr id="11" name="Shape 8"/>
          <p:cNvSpPr/>
          <p:nvPr/>
        </p:nvSpPr>
        <p:spPr>
          <a:xfrm>
            <a:off x="801410" y="4337804"/>
            <a:ext cx="7541181" cy="650319"/>
          </a:xfrm>
          <a:prstGeom prst="rect">
            <a:avLst/>
          </a:prstGeom>
          <a:solidFill>
            <a:srgbClr val="FFFFFF">
              <a:alpha val="4000"/>
            </a:srgbClr>
          </a:solidFill>
          <a:ln/>
        </p:spPr>
      </p:sp>
      <p:sp>
        <p:nvSpPr>
          <p:cNvPr id="12" name="Text 9"/>
          <p:cNvSpPr/>
          <p:nvPr/>
        </p:nvSpPr>
        <p:spPr>
          <a:xfrm>
            <a:off x="1028224" y="4481513"/>
            <a:ext cx="3313152" cy="362903"/>
          </a:xfrm>
          <a:prstGeom prst="rect">
            <a:avLst/>
          </a:prstGeom>
          <a:noFill/>
          <a:ln/>
        </p:spPr>
        <p:txBody>
          <a:bodyPr wrap="non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Variable</a:t>
            </a:r>
            <a:endParaRPr lang="en-US" sz="1750" dirty="0"/>
          </a:p>
        </p:txBody>
      </p:sp>
      <p:sp>
        <p:nvSpPr>
          <p:cNvPr id="13" name="Text 10"/>
          <p:cNvSpPr/>
          <p:nvPr/>
        </p:nvSpPr>
        <p:spPr>
          <a:xfrm>
            <a:off x="4802624" y="4481513"/>
            <a:ext cx="3313152" cy="362903"/>
          </a:xfrm>
          <a:prstGeom prst="rect">
            <a:avLst/>
          </a:prstGeom>
          <a:noFill/>
          <a:ln/>
        </p:spPr>
        <p:txBody>
          <a:bodyPr wrap="non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Non-Parabolic</a:t>
            </a:r>
            <a:endParaRPr lang="en-US" sz="1750" dirty="0"/>
          </a:p>
        </p:txBody>
      </p:sp>
      <p:sp>
        <p:nvSpPr>
          <p:cNvPr id="14" name="Text 11"/>
          <p:cNvSpPr/>
          <p:nvPr/>
        </p:nvSpPr>
        <p:spPr>
          <a:xfrm>
            <a:off x="793790" y="5250894"/>
            <a:ext cx="7556421" cy="725805"/>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The relationship between displacement and time is influenced by the nature of acceleration.</a:t>
            </a:r>
            <a:endParaRPr lang="en-US" sz="1750" dirty="0"/>
          </a:p>
        </p:txBody>
      </p:sp>
      <p:sp>
        <p:nvSpPr>
          <p:cNvPr id="15" name="Text 12"/>
          <p:cNvSpPr/>
          <p:nvPr/>
        </p:nvSpPr>
        <p:spPr>
          <a:xfrm>
            <a:off x="793790" y="6231850"/>
            <a:ext cx="7556421" cy="725805"/>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Constant acceleration leads to a parabolic displacement-time graph, while variable acceleration results in a non-parabolic curve.</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29258" y="572929"/>
            <a:ext cx="9129355" cy="651034"/>
          </a:xfrm>
          <a:prstGeom prst="rect">
            <a:avLst/>
          </a:prstGeom>
          <a:noFill/>
          <a:ln/>
        </p:spPr>
        <p:txBody>
          <a:bodyPr wrap="none" lIns="0" tIns="0" rIns="0" bIns="0" rtlCol="0" anchor="t"/>
          <a:lstStyle/>
          <a:p>
            <a:pPr marL="0" indent="0">
              <a:lnSpc>
                <a:spcPts val="5100"/>
              </a:lnSpc>
              <a:buNone/>
            </a:pPr>
            <a:r>
              <a:rPr lang="en-US" sz="4100" dirty="0">
                <a:solidFill>
                  <a:srgbClr val="1B1B27"/>
                </a:solidFill>
                <a:latin typeface="Raleway" pitchFamily="34" charset="0"/>
                <a:ea typeface="Raleway" pitchFamily="34" charset="-122"/>
                <a:cs typeface="Raleway" pitchFamily="34" charset="-120"/>
              </a:rPr>
              <a:t>Interpreting Acceleration Time Graphs</a:t>
            </a:r>
            <a:endParaRPr lang="en-US" sz="4100" dirty="0"/>
          </a:p>
        </p:txBody>
      </p:sp>
      <p:sp>
        <p:nvSpPr>
          <p:cNvPr id="3" name="Shape 1"/>
          <p:cNvSpPr/>
          <p:nvPr/>
        </p:nvSpPr>
        <p:spPr>
          <a:xfrm>
            <a:off x="729258" y="1640681"/>
            <a:ext cx="1646396" cy="1200745"/>
          </a:xfrm>
          <a:prstGeom prst="roundRect">
            <a:avLst>
              <a:gd name="adj" fmla="val 7289"/>
            </a:avLst>
          </a:prstGeom>
          <a:solidFill>
            <a:srgbClr val="E1E1EA"/>
          </a:solidFill>
          <a:ln w="7620">
            <a:solidFill>
              <a:srgbClr val="C7C7D0"/>
            </a:solidFill>
            <a:prstDash val="solid"/>
          </a:ln>
        </p:spPr>
      </p:sp>
      <p:sp>
        <p:nvSpPr>
          <p:cNvPr id="4" name="Text 2"/>
          <p:cNvSpPr/>
          <p:nvPr/>
        </p:nvSpPr>
        <p:spPr>
          <a:xfrm>
            <a:off x="945237" y="2032635"/>
            <a:ext cx="111562" cy="416719"/>
          </a:xfrm>
          <a:prstGeom prst="rect">
            <a:avLst/>
          </a:prstGeom>
          <a:noFill/>
          <a:ln/>
        </p:spPr>
        <p:txBody>
          <a:bodyPr wrap="none" lIns="0" tIns="0" rIns="0" bIns="0" rtlCol="0" anchor="t"/>
          <a:lstStyle/>
          <a:p>
            <a:pPr marL="0" indent="0" algn="ctr">
              <a:lnSpc>
                <a:spcPts val="3250"/>
              </a:lnSpc>
              <a:buNone/>
            </a:pPr>
            <a:r>
              <a:rPr lang="en-US" sz="2050" dirty="0">
                <a:solidFill>
                  <a:srgbClr val="3C3939"/>
                </a:solidFill>
                <a:latin typeface="Raleway" pitchFamily="34" charset="0"/>
                <a:ea typeface="Raleway" pitchFamily="34" charset="-122"/>
                <a:cs typeface="Raleway" pitchFamily="34" charset="-120"/>
              </a:rPr>
              <a:t>1</a:t>
            </a:r>
            <a:endParaRPr lang="en-US" sz="2050" dirty="0"/>
          </a:p>
        </p:txBody>
      </p:sp>
      <p:sp>
        <p:nvSpPr>
          <p:cNvPr id="5" name="Text 3"/>
          <p:cNvSpPr/>
          <p:nvPr/>
        </p:nvSpPr>
        <p:spPr>
          <a:xfrm>
            <a:off x="2584013" y="1849041"/>
            <a:ext cx="2604611" cy="325636"/>
          </a:xfrm>
          <a:prstGeom prst="rect">
            <a:avLst/>
          </a:prstGeom>
          <a:noFill/>
          <a:ln/>
        </p:spPr>
        <p:txBody>
          <a:bodyPr wrap="none" lIns="0" tIns="0" rIns="0" bIns="0" rtlCol="0" anchor="t"/>
          <a:lstStyle/>
          <a:p>
            <a:pPr marL="0" indent="0" algn="l">
              <a:lnSpc>
                <a:spcPts val="2550"/>
              </a:lnSpc>
              <a:buNone/>
            </a:pPr>
            <a:r>
              <a:rPr lang="en-US" sz="2050" dirty="0">
                <a:solidFill>
                  <a:srgbClr val="3C3939"/>
                </a:solidFill>
                <a:latin typeface="Raleway" pitchFamily="34" charset="0"/>
                <a:ea typeface="Raleway" pitchFamily="34" charset="-122"/>
                <a:cs typeface="Raleway" pitchFamily="34" charset="-120"/>
              </a:rPr>
              <a:t>Slope</a:t>
            </a:r>
            <a:endParaRPr lang="en-US" sz="2050" dirty="0"/>
          </a:p>
        </p:txBody>
      </p:sp>
      <p:sp>
        <p:nvSpPr>
          <p:cNvPr id="6" name="Text 4"/>
          <p:cNvSpPr/>
          <p:nvPr/>
        </p:nvSpPr>
        <p:spPr>
          <a:xfrm>
            <a:off x="2584013" y="2299692"/>
            <a:ext cx="3210997" cy="333375"/>
          </a:xfrm>
          <a:prstGeom prst="rect">
            <a:avLst/>
          </a:prstGeom>
          <a:noFill/>
          <a:ln/>
        </p:spPr>
        <p:txBody>
          <a:bodyPr wrap="none" lIns="0" tIns="0" rIns="0" bIns="0" rtlCol="0" anchor="t"/>
          <a:lstStyle/>
          <a:p>
            <a:pPr marL="0" indent="0" algn="l">
              <a:lnSpc>
                <a:spcPts val="2600"/>
              </a:lnSpc>
              <a:buNone/>
            </a:pPr>
            <a:r>
              <a:rPr lang="en-US" sz="1600" dirty="0">
                <a:solidFill>
                  <a:srgbClr val="3C3939"/>
                </a:solidFill>
                <a:latin typeface="Roboto" pitchFamily="34" charset="0"/>
                <a:ea typeface="Roboto" pitchFamily="34" charset="-122"/>
                <a:cs typeface="Roboto" pitchFamily="34" charset="-120"/>
              </a:rPr>
              <a:t>Represents instantaneous velocity.</a:t>
            </a:r>
            <a:endParaRPr lang="en-US" sz="1600" dirty="0"/>
          </a:p>
        </p:txBody>
      </p:sp>
      <p:sp>
        <p:nvSpPr>
          <p:cNvPr id="7" name="Shape 5"/>
          <p:cNvSpPr/>
          <p:nvPr/>
        </p:nvSpPr>
        <p:spPr>
          <a:xfrm>
            <a:off x="2479834" y="2831902"/>
            <a:ext cx="11317129" cy="11430"/>
          </a:xfrm>
          <a:prstGeom prst="roundRect">
            <a:avLst>
              <a:gd name="adj" fmla="val 765682"/>
            </a:avLst>
          </a:prstGeom>
          <a:solidFill>
            <a:srgbClr val="C7C7D0"/>
          </a:solidFill>
          <a:ln/>
        </p:spPr>
      </p:sp>
      <p:sp>
        <p:nvSpPr>
          <p:cNvPr id="8" name="Shape 6"/>
          <p:cNvSpPr/>
          <p:nvPr/>
        </p:nvSpPr>
        <p:spPr>
          <a:xfrm>
            <a:off x="729258" y="2945606"/>
            <a:ext cx="3292912" cy="1200745"/>
          </a:xfrm>
          <a:prstGeom prst="roundRect">
            <a:avLst>
              <a:gd name="adj" fmla="val 7289"/>
            </a:avLst>
          </a:prstGeom>
          <a:solidFill>
            <a:srgbClr val="E1E1EA"/>
          </a:solidFill>
          <a:ln w="7620">
            <a:solidFill>
              <a:srgbClr val="C7C7D0"/>
            </a:solidFill>
            <a:prstDash val="solid"/>
          </a:ln>
        </p:spPr>
      </p:sp>
      <p:sp>
        <p:nvSpPr>
          <p:cNvPr id="9" name="Text 7"/>
          <p:cNvSpPr/>
          <p:nvPr/>
        </p:nvSpPr>
        <p:spPr>
          <a:xfrm>
            <a:off x="945237" y="3337560"/>
            <a:ext cx="135731" cy="416719"/>
          </a:xfrm>
          <a:prstGeom prst="rect">
            <a:avLst/>
          </a:prstGeom>
          <a:noFill/>
          <a:ln/>
        </p:spPr>
        <p:txBody>
          <a:bodyPr wrap="none" lIns="0" tIns="0" rIns="0" bIns="0" rtlCol="0" anchor="t"/>
          <a:lstStyle/>
          <a:p>
            <a:pPr marL="0" indent="0" algn="ctr">
              <a:lnSpc>
                <a:spcPts val="3250"/>
              </a:lnSpc>
              <a:buNone/>
            </a:pPr>
            <a:r>
              <a:rPr lang="en-US" sz="2050" dirty="0">
                <a:solidFill>
                  <a:srgbClr val="3C3939"/>
                </a:solidFill>
                <a:latin typeface="Raleway" pitchFamily="34" charset="0"/>
                <a:ea typeface="Raleway" pitchFamily="34" charset="-122"/>
                <a:cs typeface="Raleway" pitchFamily="34" charset="-120"/>
              </a:rPr>
              <a:t>2</a:t>
            </a:r>
            <a:endParaRPr lang="en-US" sz="2050" dirty="0"/>
          </a:p>
        </p:txBody>
      </p:sp>
      <p:sp>
        <p:nvSpPr>
          <p:cNvPr id="10" name="Text 8"/>
          <p:cNvSpPr/>
          <p:nvPr/>
        </p:nvSpPr>
        <p:spPr>
          <a:xfrm>
            <a:off x="4230529" y="3153966"/>
            <a:ext cx="2604611" cy="325636"/>
          </a:xfrm>
          <a:prstGeom prst="rect">
            <a:avLst/>
          </a:prstGeom>
          <a:noFill/>
          <a:ln/>
        </p:spPr>
        <p:txBody>
          <a:bodyPr wrap="none" lIns="0" tIns="0" rIns="0" bIns="0" rtlCol="0" anchor="t"/>
          <a:lstStyle/>
          <a:p>
            <a:pPr marL="0" indent="0" algn="l">
              <a:lnSpc>
                <a:spcPts val="2550"/>
              </a:lnSpc>
              <a:buNone/>
            </a:pPr>
            <a:r>
              <a:rPr lang="en-US" sz="2050" dirty="0">
                <a:solidFill>
                  <a:srgbClr val="3C3939"/>
                </a:solidFill>
                <a:latin typeface="Raleway" pitchFamily="34" charset="0"/>
                <a:ea typeface="Raleway" pitchFamily="34" charset="-122"/>
                <a:cs typeface="Raleway" pitchFamily="34" charset="-120"/>
              </a:rPr>
              <a:t>Area</a:t>
            </a:r>
            <a:endParaRPr lang="en-US" sz="2050" dirty="0"/>
          </a:p>
        </p:txBody>
      </p:sp>
      <p:sp>
        <p:nvSpPr>
          <p:cNvPr id="11" name="Text 9"/>
          <p:cNvSpPr/>
          <p:nvPr/>
        </p:nvSpPr>
        <p:spPr>
          <a:xfrm>
            <a:off x="4230529" y="3604617"/>
            <a:ext cx="2790587" cy="333375"/>
          </a:xfrm>
          <a:prstGeom prst="rect">
            <a:avLst/>
          </a:prstGeom>
          <a:noFill/>
          <a:ln/>
        </p:spPr>
        <p:txBody>
          <a:bodyPr wrap="none" lIns="0" tIns="0" rIns="0" bIns="0" rtlCol="0" anchor="t"/>
          <a:lstStyle/>
          <a:p>
            <a:pPr marL="0" indent="0" algn="l">
              <a:lnSpc>
                <a:spcPts val="2600"/>
              </a:lnSpc>
              <a:buNone/>
            </a:pPr>
            <a:r>
              <a:rPr lang="en-US" sz="1600" dirty="0">
                <a:solidFill>
                  <a:srgbClr val="3C3939"/>
                </a:solidFill>
                <a:latin typeface="Roboto" pitchFamily="34" charset="0"/>
                <a:ea typeface="Roboto" pitchFamily="34" charset="-122"/>
                <a:cs typeface="Roboto" pitchFamily="34" charset="-120"/>
              </a:rPr>
              <a:t>Represents change in velocity.</a:t>
            </a:r>
            <a:endParaRPr lang="en-US" sz="1600" dirty="0"/>
          </a:p>
        </p:txBody>
      </p:sp>
      <p:sp>
        <p:nvSpPr>
          <p:cNvPr id="12" name="Shape 10"/>
          <p:cNvSpPr/>
          <p:nvPr/>
        </p:nvSpPr>
        <p:spPr>
          <a:xfrm>
            <a:off x="4126349" y="4136827"/>
            <a:ext cx="9670613" cy="11430"/>
          </a:xfrm>
          <a:prstGeom prst="roundRect">
            <a:avLst>
              <a:gd name="adj" fmla="val 765682"/>
            </a:avLst>
          </a:prstGeom>
          <a:solidFill>
            <a:srgbClr val="C7C7D0"/>
          </a:solidFill>
          <a:ln/>
        </p:spPr>
      </p:sp>
      <p:sp>
        <p:nvSpPr>
          <p:cNvPr id="13" name="Shape 11"/>
          <p:cNvSpPr/>
          <p:nvPr/>
        </p:nvSpPr>
        <p:spPr>
          <a:xfrm>
            <a:off x="729258" y="4250531"/>
            <a:ext cx="4939427" cy="1200745"/>
          </a:xfrm>
          <a:prstGeom prst="roundRect">
            <a:avLst>
              <a:gd name="adj" fmla="val 7289"/>
            </a:avLst>
          </a:prstGeom>
          <a:solidFill>
            <a:srgbClr val="E1E1EA"/>
          </a:solidFill>
          <a:ln w="7620">
            <a:solidFill>
              <a:srgbClr val="C7C7D0"/>
            </a:solidFill>
            <a:prstDash val="solid"/>
          </a:ln>
        </p:spPr>
      </p:sp>
      <p:sp>
        <p:nvSpPr>
          <p:cNvPr id="14" name="Text 12"/>
          <p:cNvSpPr/>
          <p:nvPr/>
        </p:nvSpPr>
        <p:spPr>
          <a:xfrm>
            <a:off x="945237" y="4642485"/>
            <a:ext cx="139065" cy="416719"/>
          </a:xfrm>
          <a:prstGeom prst="rect">
            <a:avLst/>
          </a:prstGeom>
          <a:noFill/>
          <a:ln/>
        </p:spPr>
        <p:txBody>
          <a:bodyPr wrap="none" lIns="0" tIns="0" rIns="0" bIns="0" rtlCol="0" anchor="t"/>
          <a:lstStyle/>
          <a:p>
            <a:pPr marL="0" indent="0" algn="ctr">
              <a:lnSpc>
                <a:spcPts val="3250"/>
              </a:lnSpc>
              <a:buNone/>
            </a:pPr>
            <a:r>
              <a:rPr lang="en-US" sz="2050" dirty="0">
                <a:solidFill>
                  <a:srgbClr val="3C3939"/>
                </a:solidFill>
                <a:latin typeface="Raleway" pitchFamily="34" charset="0"/>
                <a:ea typeface="Raleway" pitchFamily="34" charset="-122"/>
                <a:cs typeface="Raleway" pitchFamily="34" charset="-120"/>
              </a:rPr>
              <a:t>3</a:t>
            </a:r>
            <a:endParaRPr lang="en-US" sz="2050" dirty="0"/>
          </a:p>
        </p:txBody>
      </p:sp>
      <p:sp>
        <p:nvSpPr>
          <p:cNvPr id="15" name="Text 13"/>
          <p:cNvSpPr/>
          <p:nvPr/>
        </p:nvSpPr>
        <p:spPr>
          <a:xfrm>
            <a:off x="5877044" y="4458891"/>
            <a:ext cx="2514124" cy="325636"/>
          </a:xfrm>
          <a:prstGeom prst="rect">
            <a:avLst/>
          </a:prstGeom>
          <a:noFill/>
          <a:ln/>
        </p:spPr>
        <p:txBody>
          <a:bodyPr wrap="none" lIns="0" tIns="0" rIns="0" bIns="0" rtlCol="0" anchor="t"/>
          <a:lstStyle/>
          <a:p>
            <a:pPr marL="0" indent="0" algn="l">
              <a:lnSpc>
                <a:spcPts val="2550"/>
              </a:lnSpc>
              <a:buNone/>
            </a:pPr>
            <a:r>
              <a:rPr lang="en-US" sz="2050" dirty="0">
                <a:solidFill>
                  <a:srgbClr val="3C3939"/>
                </a:solidFill>
                <a:latin typeface="Raleway" pitchFamily="34" charset="0"/>
                <a:ea typeface="Raleway" pitchFamily="34" charset="-122"/>
                <a:cs typeface="Raleway" pitchFamily="34" charset="-120"/>
              </a:rPr>
              <a:t>Zero Slope</a:t>
            </a:r>
            <a:endParaRPr lang="en-US" sz="2050" dirty="0"/>
          </a:p>
        </p:txBody>
      </p:sp>
      <p:sp>
        <p:nvSpPr>
          <p:cNvPr id="16" name="Text 14"/>
          <p:cNvSpPr/>
          <p:nvPr/>
        </p:nvSpPr>
        <p:spPr>
          <a:xfrm>
            <a:off x="5877044" y="4909542"/>
            <a:ext cx="2514124" cy="333375"/>
          </a:xfrm>
          <a:prstGeom prst="rect">
            <a:avLst/>
          </a:prstGeom>
          <a:noFill/>
          <a:ln/>
        </p:spPr>
        <p:txBody>
          <a:bodyPr wrap="none" lIns="0" tIns="0" rIns="0" bIns="0" rtlCol="0" anchor="t"/>
          <a:lstStyle/>
          <a:p>
            <a:pPr marL="0" indent="0" algn="l">
              <a:lnSpc>
                <a:spcPts val="2600"/>
              </a:lnSpc>
              <a:buNone/>
            </a:pPr>
            <a:r>
              <a:rPr lang="en-US" sz="1600" dirty="0">
                <a:solidFill>
                  <a:srgbClr val="3C3939"/>
                </a:solidFill>
                <a:latin typeface="Roboto" pitchFamily="34" charset="0"/>
                <a:ea typeface="Roboto" pitchFamily="34" charset="-122"/>
                <a:cs typeface="Roboto" pitchFamily="34" charset="-120"/>
              </a:rPr>
              <a:t>Indicates constant velocity.</a:t>
            </a:r>
            <a:endParaRPr lang="en-US" sz="1600" dirty="0"/>
          </a:p>
        </p:txBody>
      </p:sp>
      <p:sp>
        <p:nvSpPr>
          <p:cNvPr id="17" name="Shape 15"/>
          <p:cNvSpPr/>
          <p:nvPr/>
        </p:nvSpPr>
        <p:spPr>
          <a:xfrm>
            <a:off x="5772864" y="5441752"/>
            <a:ext cx="8024098" cy="11430"/>
          </a:xfrm>
          <a:prstGeom prst="roundRect">
            <a:avLst>
              <a:gd name="adj" fmla="val 765682"/>
            </a:avLst>
          </a:prstGeom>
          <a:solidFill>
            <a:srgbClr val="C7C7D0"/>
          </a:solidFill>
          <a:ln/>
        </p:spPr>
      </p:sp>
      <p:sp>
        <p:nvSpPr>
          <p:cNvPr id="18" name="Shape 16"/>
          <p:cNvSpPr/>
          <p:nvPr/>
        </p:nvSpPr>
        <p:spPr>
          <a:xfrm>
            <a:off x="729258" y="5555456"/>
            <a:ext cx="6585942" cy="1200745"/>
          </a:xfrm>
          <a:prstGeom prst="roundRect">
            <a:avLst>
              <a:gd name="adj" fmla="val 7289"/>
            </a:avLst>
          </a:prstGeom>
          <a:solidFill>
            <a:srgbClr val="E1E1EA"/>
          </a:solidFill>
          <a:ln w="7620">
            <a:solidFill>
              <a:srgbClr val="C7C7D0"/>
            </a:solidFill>
            <a:prstDash val="solid"/>
          </a:ln>
        </p:spPr>
      </p:sp>
      <p:sp>
        <p:nvSpPr>
          <p:cNvPr id="19" name="Text 17"/>
          <p:cNvSpPr/>
          <p:nvPr/>
        </p:nvSpPr>
        <p:spPr>
          <a:xfrm>
            <a:off x="945237" y="5947410"/>
            <a:ext cx="142280" cy="416719"/>
          </a:xfrm>
          <a:prstGeom prst="rect">
            <a:avLst/>
          </a:prstGeom>
          <a:noFill/>
          <a:ln/>
        </p:spPr>
        <p:txBody>
          <a:bodyPr wrap="none" lIns="0" tIns="0" rIns="0" bIns="0" rtlCol="0" anchor="t"/>
          <a:lstStyle/>
          <a:p>
            <a:pPr marL="0" indent="0" algn="ctr">
              <a:lnSpc>
                <a:spcPts val="3250"/>
              </a:lnSpc>
              <a:buNone/>
            </a:pPr>
            <a:r>
              <a:rPr lang="en-US" sz="2050" dirty="0">
                <a:solidFill>
                  <a:srgbClr val="3C3939"/>
                </a:solidFill>
                <a:latin typeface="Raleway" pitchFamily="34" charset="0"/>
                <a:ea typeface="Raleway" pitchFamily="34" charset="-122"/>
                <a:cs typeface="Raleway" pitchFamily="34" charset="-120"/>
              </a:rPr>
              <a:t>4</a:t>
            </a:r>
            <a:endParaRPr lang="en-US" sz="2050" dirty="0"/>
          </a:p>
        </p:txBody>
      </p:sp>
      <p:sp>
        <p:nvSpPr>
          <p:cNvPr id="20" name="Text 18"/>
          <p:cNvSpPr/>
          <p:nvPr/>
        </p:nvSpPr>
        <p:spPr>
          <a:xfrm>
            <a:off x="7523559" y="5763816"/>
            <a:ext cx="2604611" cy="325636"/>
          </a:xfrm>
          <a:prstGeom prst="rect">
            <a:avLst/>
          </a:prstGeom>
          <a:noFill/>
          <a:ln/>
        </p:spPr>
        <p:txBody>
          <a:bodyPr wrap="none" lIns="0" tIns="0" rIns="0" bIns="0" rtlCol="0" anchor="t"/>
          <a:lstStyle/>
          <a:p>
            <a:pPr marL="0" indent="0" algn="l">
              <a:lnSpc>
                <a:spcPts val="2550"/>
              </a:lnSpc>
              <a:buNone/>
            </a:pPr>
            <a:r>
              <a:rPr lang="en-US" sz="2050" dirty="0">
                <a:solidFill>
                  <a:srgbClr val="3C3939"/>
                </a:solidFill>
                <a:latin typeface="Raleway" pitchFamily="34" charset="0"/>
                <a:ea typeface="Raleway" pitchFamily="34" charset="-122"/>
                <a:cs typeface="Raleway" pitchFamily="34" charset="-120"/>
              </a:rPr>
              <a:t>Curvature</a:t>
            </a:r>
            <a:endParaRPr lang="en-US" sz="2050" dirty="0"/>
          </a:p>
        </p:txBody>
      </p:sp>
      <p:sp>
        <p:nvSpPr>
          <p:cNvPr id="21" name="Text 19"/>
          <p:cNvSpPr/>
          <p:nvPr/>
        </p:nvSpPr>
        <p:spPr>
          <a:xfrm>
            <a:off x="7523559" y="6214467"/>
            <a:ext cx="5607606" cy="333375"/>
          </a:xfrm>
          <a:prstGeom prst="rect">
            <a:avLst/>
          </a:prstGeom>
          <a:noFill/>
          <a:ln/>
        </p:spPr>
        <p:txBody>
          <a:bodyPr wrap="none" lIns="0" tIns="0" rIns="0" bIns="0" rtlCol="0" anchor="t"/>
          <a:lstStyle/>
          <a:p>
            <a:pPr marL="0" indent="0" algn="l">
              <a:lnSpc>
                <a:spcPts val="2600"/>
              </a:lnSpc>
              <a:buNone/>
            </a:pPr>
            <a:r>
              <a:rPr lang="en-US" sz="1600" dirty="0">
                <a:solidFill>
                  <a:srgbClr val="3C3939"/>
                </a:solidFill>
                <a:latin typeface="Roboto" pitchFamily="34" charset="0"/>
                <a:ea typeface="Roboto" pitchFamily="34" charset="-122"/>
                <a:cs typeface="Roboto" pitchFamily="34" charset="-120"/>
              </a:rPr>
              <a:t>Represents whether acceleration is increasing or decreasing.</a:t>
            </a:r>
            <a:endParaRPr lang="en-US" sz="1600" dirty="0"/>
          </a:p>
        </p:txBody>
      </p:sp>
      <p:sp>
        <p:nvSpPr>
          <p:cNvPr id="22" name="Text 20"/>
          <p:cNvSpPr/>
          <p:nvPr/>
        </p:nvSpPr>
        <p:spPr>
          <a:xfrm>
            <a:off x="729258" y="6990517"/>
            <a:ext cx="13171884" cy="666750"/>
          </a:xfrm>
          <a:prstGeom prst="rect">
            <a:avLst/>
          </a:prstGeom>
          <a:noFill/>
          <a:ln/>
        </p:spPr>
        <p:txBody>
          <a:bodyPr wrap="square" lIns="0" tIns="0" rIns="0" bIns="0" rtlCol="0" anchor="t"/>
          <a:lstStyle/>
          <a:p>
            <a:pPr marL="0" indent="0">
              <a:lnSpc>
                <a:spcPts val="2600"/>
              </a:lnSpc>
              <a:buNone/>
            </a:pPr>
            <a:r>
              <a:rPr lang="en-US" sz="1600" dirty="0">
                <a:solidFill>
                  <a:srgbClr val="3C3939"/>
                </a:solidFill>
                <a:latin typeface="Roboto" pitchFamily="34" charset="0"/>
                <a:ea typeface="Roboto" pitchFamily="34" charset="-122"/>
                <a:cs typeface="Roboto" pitchFamily="34" charset="-120"/>
              </a:rPr>
              <a:t>Acceleration time graphs are valuable tools for understanding the motion of objects. The slope of the line at any point on the graph represents the instantaneous velocity. The area under the curve represents the change in velocity.</a:t>
            </a:r>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93790" y="2009180"/>
            <a:ext cx="9087564"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Positive and Negative Acceleration</a:t>
            </a:r>
            <a:endParaRPr lang="en-US" sz="4450" dirty="0"/>
          </a:p>
        </p:txBody>
      </p:sp>
      <p:sp>
        <p:nvSpPr>
          <p:cNvPr id="3" name="Text 1"/>
          <p:cNvSpPr/>
          <p:nvPr/>
        </p:nvSpPr>
        <p:spPr>
          <a:xfrm>
            <a:off x="793790" y="3284934"/>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B1B27"/>
                </a:solidFill>
                <a:latin typeface="Raleway" pitchFamily="34" charset="0"/>
                <a:ea typeface="Raleway" pitchFamily="34" charset="-122"/>
                <a:cs typeface="Raleway" pitchFamily="34" charset="-120"/>
              </a:rPr>
              <a:t>Positive Acceleration</a:t>
            </a:r>
            <a:endParaRPr lang="en-US" sz="2200" dirty="0"/>
          </a:p>
        </p:txBody>
      </p:sp>
      <p:sp>
        <p:nvSpPr>
          <p:cNvPr id="4" name="Text 2"/>
          <p:cNvSpPr/>
          <p:nvPr/>
        </p:nvSpPr>
        <p:spPr>
          <a:xfrm>
            <a:off x="793790" y="3866078"/>
            <a:ext cx="3978116" cy="1088708"/>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Positive acceleration indicates an increase in velocity. This means that the object is speeding up.</a:t>
            </a:r>
            <a:endParaRPr lang="en-US" sz="1750" dirty="0"/>
          </a:p>
        </p:txBody>
      </p:sp>
      <p:sp>
        <p:nvSpPr>
          <p:cNvPr id="5" name="Text 3"/>
          <p:cNvSpPr/>
          <p:nvPr/>
        </p:nvSpPr>
        <p:spPr>
          <a:xfrm>
            <a:off x="793790" y="5158859"/>
            <a:ext cx="3978116" cy="725805"/>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The direction of motion and the direction of acceleration are the same.</a:t>
            </a:r>
            <a:endParaRPr lang="en-US" sz="1750" dirty="0"/>
          </a:p>
        </p:txBody>
      </p:sp>
      <p:sp>
        <p:nvSpPr>
          <p:cNvPr id="6" name="Text 4"/>
          <p:cNvSpPr/>
          <p:nvPr/>
        </p:nvSpPr>
        <p:spPr>
          <a:xfrm>
            <a:off x="5332928" y="3284934"/>
            <a:ext cx="2891790" cy="354330"/>
          </a:xfrm>
          <a:prstGeom prst="rect">
            <a:avLst/>
          </a:prstGeom>
          <a:noFill/>
          <a:ln/>
        </p:spPr>
        <p:txBody>
          <a:bodyPr wrap="none" lIns="0" tIns="0" rIns="0" bIns="0" rtlCol="0" anchor="t"/>
          <a:lstStyle/>
          <a:p>
            <a:pPr marL="0" indent="0">
              <a:lnSpc>
                <a:spcPts val="2750"/>
              </a:lnSpc>
              <a:buNone/>
            </a:pPr>
            <a:r>
              <a:rPr lang="en-US" sz="2200" dirty="0">
                <a:solidFill>
                  <a:srgbClr val="1B1B27"/>
                </a:solidFill>
                <a:latin typeface="Raleway" pitchFamily="34" charset="0"/>
                <a:ea typeface="Raleway" pitchFamily="34" charset="-122"/>
                <a:cs typeface="Raleway" pitchFamily="34" charset="-120"/>
              </a:rPr>
              <a:t>Negative Acceleration</a:t>
            </a:r>
            <a:endParaRPr lang="en-US" sz="2200" dirty="0"/>
          </a:p>
        </p:txBody>
      </p:sp>
      <p:sp>
        <p:nvSpPr>
          <p:cNvPr id="7" name="Text 5"/>
          <p:cNvSpPr/>
          <p:nvPr/>
        </p:nvSpPr>
        <p:spPr>
          <a:xfrm>
            <a:off x="5332928" y="3866078"/>
            <a:ext cx="3978116" cy="1088708"/>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Negative acceleration indicates a decrease in velocity. This means that the object is slowing down.</a:t>
            </a:r>
            <a:endParaRPr lang="en-US" sz="1750" dirty="0"/>
          </a:p>
        </p:txBody>
      </p:sp>
      <p:sp>
        <p:nvSpPr>
          <p:cNvPr id="8" name="Text 6"/>
          <p:cNvSpPr/>
          <p:nvPr/>
        </p:nvSpPr>
        <p:spPr>
          <a:xfrm>
            <a:off x="5332928" y="5158859"/>
            <a:ext cx="3978116" cy="725805"/>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The direction of motion and the direction of acceleration are opposite.</a:t>
            </a:r>
            <a:endParaRPr lang="en-US" sz="1750" dirty="0"/>
          </a:p>
        </p:txBody>
      </p:sp>
      <p:pic>
        <p:nvPicPr>
          <p:cNvPr id="9" name="Image 0" descr="preencoded.png"/>
          <p:cNvPicPr>
            <a:picLocks noChangeAspect="1"/>
          </p:cNvPicPr>
          <p:nvPr/>
        </p:nvPicPr>
        <p:blipFill>
          <a:blip r:embed="rId3"/>
          <a:stretch>
            <a:fillRect/>
          </a:stretch>
        </p:blipFill>
        <p:spPr>
          <a:xfrm>
            <a:off x="9872067" y="3313271"/>
            <a:ext cx="3978116" cy="265199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461135"/>
            <a:ext cx="5670590"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Uniform Acceleration</a:t>
            </a:r>
            <a:endParaRPr lang="en-US" sz="4450" dirty="0"/>
          </a:p>
        </p:txBody>
      </p:sp>
      <p:sp>
        <p:nvSpPr>
          <p:cNvPr id="4" name="Shape 1"/>
          <p:cNvSpPr/>
          <p:nvPr/>
        </p:nvSpPr>
        <p:spPr>
          <a:xfrm>
            <a:off x="793790" y="2765227"/>
            <a:ext cx="510302" cy="510302"/>
          </a:xfrm>
          <a:prstGeom prst="roundRect">
            <a:avLst>
              <a:gd name="adj" fmla="val 18669"/>
            </a:avLst>
          </a:prstGeom>
          <a:solidFill>
            <a:srgbClr val="E1E1EA"/>
          </a:solidFill>
          <a:ln w="7620">
            <a:solidFill>
              <a:srgbClr val="C7C7D0"/>
            </a:solidFill>
            <a:prstDash val="solid"/>
          </a:ln>
        </p:spPr>
      </p:sp>
      <p:sp>
        <p:nvSpPr>
          <p:cNvPr id="5" name="Text 2"/>
          <p:cNvSpPr/>
          <p:nvPr/>
        </p:nvSpPr>
        <p:spPr>
          <a:xfrm>
            <a:off x="976074" y="2850237"/>
            <a:ext cx="145613" cy="340281"/>
          </a:xfrm>
          <a:prstGeom prst="rect">
            <a:avLst/>
          </a:prstGeom>
          <a:noFill/>
          <a:ln/>
        </p:spPr>
        <p:txBody>
          <a:bodyPr wrap="none" lIns="0" tIns="0" rIns="0" bIns="0" rtlCol="0" anchor="t"/>
          <a:lstStyle/>
          <a:p>
            <a:pPr marL="0" indent="0" algn="ctr">
              <a:lnSpc>
                <a:spcPts val="2650"/>
              </a:lnSpc>
              <a:buNone/>
            </a:pPr>
            <a:r>
              <a:rPr lang="en-US" sz="2650" dirty="0">
                <a:solidFill>
                  <a:srgbClr val="3C3939"/>
                </a:solidFill>
                <a:latin typeface="Raleway" pitchFamily="34" charset="0"/>
                <a:ea typeface="Raleway" pitchFamily="34" charset="-122"/>
                <a:cs typeface="Raleway" pitchFamily="34" charset="-120"/>
              </a:rPr>
              <a:t>1</a:t>
            </a:r>
            <a:endParaRPr lang="en-US" sz="2650" dirty="0"/>
          </a:p>
        </p:txBody>
      </p:sp>
      <p:sp>
        <p:nvSpPr>
          <p:cNvPr id="6" name="Text 3"/>
          <p:cNvSpPr/>
          <p:nvPr/>
        </p:nvSpPr>
        <p:spPr>
          <a:xfrm>
            <a:off x="1530906" y="2765227"/>
            <a:ext cx="2835235" cy="354330"/>
          </a:xfrm>
          <a:prstGeom prst="rect">
            <a:avLst/>
          </a:prstGeom>
          <a:noFill/>
          <a:ln/>
        </p:spPr>
        <p:txBody>
          <a:bodyPr wrap="none" lIns="0" tIns="0" rIns="0" bIns="0" rtlCol="0" anchor="t"/>
          <a:lstStyle/>
          <a:p>
            <a:pPr marL="0" indent="0">
              <a:lnSpc>
                <a:spcPts val="2750"/>
              </a:lnSpc>
              <a:buNone/>
            </a:pPr>
            <a:r>
              <a:rPr lang="en-US" sz="2200" dirty="0">
                <a:solidFill>
                  <a:srgbClr val="3C3939"/>
                </a:solidFill>
                <a:latin typeface="Raleway" pitchFamily="34" charset="0"/>
                <a:ea typeface="Raleway" pitchFamily="34" charset="-122"/>
                <a:cs typeface="Raleway" pitchFamily="34" charset="-120"/>
              </a:rPr>
              <a:t>Constant Rate</a:t>
            </a:r>
            <a:endParaRPr lang="en-US" sz="2200" dirty="0"/>
          </a:p>
        </p:txBody>
      </p:sp>
      <p:sp>
        <p:nvSpPr>
          <p:cNvPr id="7" name="Text 4"/>
          <p:cNvSpPr/>
          <p:nvPr/>
        </p:nvSpPr>
        <p:spPr>
          <a:xfrm>
            <a:off x="1530906" y="3255645"/>
            <a:ext cx="2927747" cy="1814513"/>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Uniform acceleration describes an object's velocity changing by the same amount over equal time intervals.</a:t>
            </a:r>
            <a:endParaRPr lang="en-US" sz="1750" dirty="0"/>
          </a:p>
        </p:txBody>
      </p:sp>
      <p:sp>
        <p:nvSpPr>
          <p:cNvPr id="8" name="Shape 5"/>
          <p:cNvSpPr/>
          <p:nvPr/>
        </p:nvSpPr>
        <p:spPr>
          <a:xfrm>
            <a:off x="4685467" y="2765227"/>
            <a:ext cx="510302" cy="510302"/>
          </a:xfrm>
          <a:prstGeom prst="roundRect">
            <a:avLst>
              <a:gd name="adj" fmla="val 18669"/>
            </a:avLst>
          </a:prstGeom>
          <a:solidFill>
            <a:srgbClr val="E1E1EA"/>
          </a:solidFill>
          <a:ln w="7620">
            <a:solidFill>
              <a:srgbClr val="C7C7D0"/>
            </a:solidFill>
            <a:prstDash val="solid"/>
          </a:ln>
        </p:spPr>
      </p:sp>
      <p:sp>
        <p:nvSpPr>
          <p:cNvPr id="9" name="Text 6"/>
          <p:cNvSpPr/>
          <p:nvPr/>
        </p:nvSpPr>
        <p:spPr>
          <a:xfrm>
            <a:off x="4851916" y="2850237"/>
            <a:ext cx="177284" cy="340281"/>
          </a:xfrm>
          <a:prstGeom prst="rect">
            <a:avLst/>
          </a:prstGeom>
          <a:noFill/>
          <a:ln/>
        </p:spPr>
        <p:txBody>
          <a:bodyPr wrap="none" lIns="0" tIns="0" rIns="0" bIns="0" rtlCol="0" anchor="t"/>
          <a:lstStyle/>
          <a:p>
            <a:pPr marL="0" indent="0" algn="ctr">
              <a:lnSpc>
                <a:spcPts val="2650"/>
              </a:lnSpc>
              <a:buNone/>
            </a:pPr>
            <a:r>
              <a:rPr lang="en-US" sz="2650" dirty="0">
                <a:solidFill>
                  <a:srgbClr val="3C3939"/>
                </a:solidFill>
                <a:latin typeface="Raleway" pitchFamily="34" charset="0"/>
                <a:ea typeface="Raleway" pitchFamily="34" charset="-122"/>
                <a:cs typeface="Raleway" pitchFamily="34" charset="-120"/>
              </a:rPr>
              <a:t>2</a:t>
            </a:r>
            <a:endParaRPr lang="en-US" sz="2650" dirty="0"/>
          </a:p>
        </p:txBody>
      </p:sp>
      <p:sp>
        <p:nvSpPr>
          <p:cNvPr id="10" name="Text 7"/>
          <p:cNvSpPr/>
          <p:nvPr/>
        </p:nvSpPr>
        <p:spPr>
          <a:xfrm>
            <a:off x="5422583" y="2765227"/>
            <a:ext cx="2835235" cy="354330"/>
          </a:xfrm>
          <a:prstGeom prst="rect">
            <a:avLst/>
          </a:prstGeom>
          <a:noFill/>
          <a:ln/>
        </p:spPr>
        <p:txBody>
          <a:bodyPr wrap="none" lIns="0" tIns="0" rIns="0" bIns="0" rtlCol="0" anchor="t"/>
          <a:lstStyle/>
          <a:p>
            <a:pPr marL="0" indent="0">
              <a:lnSpc>
                <a:spcPts val="2750"/>
              </a:lnSpc>
              <a:buNone/>
            </a:pPr>
            <a:r>
              <a:rPr lang="en-US" sz="2200" dirty="0">
                <a:solidFill>
                  <a:srgbClr val="3C3939"/>
                </a:solidFill>
                <a:latin typeface="Raleway" pitchFamily="34" charset="0"/>
                <a:ea typeface="Raleway" pitchFamily="34" charset="-122"/>
                <a:cs typeface="Raleway" pitchFamily="34" charset="-120"/>
              </a:rPr>
              <a:t>Linear Change</a:t>
            </a:r>
            <a:endParaRPr lang="en-US" sz="2200" dirty="0"/>
          </a:p>
        </p:txBody>
      </p:sp>
      <p:sp>
        <p:nvSpPr>
          <p:cNvPr id="11" name="Text 8"/>
          <p:cNvSpPr/>
          <p:nvPr/>
        </p:nvSpPr>
        <p:spPr>
          <a:xfrm>
            <a:off x="5422583" y="3255645"/>
            <a:ext cx="2927747" cy="1451610"/>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The velocity-time graph for uniform acceleration is a straight line, indicating a consistent rate of change.</a:t>
            </a:r>
            <a:endParaRPr lang="en-US" sz="1750" dirty="0"/>
          </a:p>
        </p:txBody>
      </p:sp>
      <p:sp>
        <p:nvSpPr>
          <p:cNvPr id="12" name="Shape 9"/>
          <p:cNvSpPr/>
          <p:nvPr/>
        </p:nvSpPr>
        <p:spPr>
          <a:xfrm>
            <a:off x="793790" y="5552123"/>
            <a:ext cx="510302" cy="510302"/>
          </a:xfrm>
          <a:prstGeom prst="roundRect">
            <a:avLst>
              <a:gd name="adj" fmla="val 18669"/>
            </a:avLst>
          </a:prstGeom>
          <a:solidFill>
            <a:srgbClr val="E1E1EA"/>
          </a:solidFill>
          <a:ln w="7620">
            <a:solidFill>
              <a:srgbClr val="C7C7D0"/>
            </a:solidFill>
            <a:prstDash val="solid"/>
          </a:ln>
        </p:spPr>
      </p:sp>
      <p:sp>
        <p:nvSpPr>
          <p:cNvPr id="13" name="Text 10"/>
          <p:cNvSpPr/>
          <p:nvPr/>
        </p:nvSpPr>
        <p:spPr>
          <a:xfrm>
            <a:off x="958096" y="5637133"/>
            <a:ext cx="181689" cy="340281"/>
          </a:xfrm>
          <a:prstGeom prst="rect">
            <a:avLst/>
          </a:prstGeom>
          <a:noFill/>
          <a:ln/>
        </p:spPr>
        <p:txBody>
          <a:bodyPr wrap="none" lIns="0" tIns="0" rIns="0" bIns="0" rtlCol="0" anchor="t"/>
          <a:lstStyle/>
          <a:p>
            <a:pPr marL="0" indent="0" algn="ctr">
              <a:lnSpc>
                <a:spcPts val="2650"/>
              </a:lnSpc>
              <a:buNone/>
            </a:pPr>
            <a:r>
              <a:rPr lang="en-US" sz="2650" dirty="0">
                <a:solidFill>
                  <a:srgbClr val="3C3939"/>
                </a:solidFill>
                <a:latin typeface="Raleway" pitchFamily="34" charset="0"/>
                <a:ea typeface="Raleway" pitchFamily="34" charset="-122"/>
                <a:cs typeface="Raleway" pitchFamily="34" charset="-120"/>
              </a:rPr>
              <a:t>3</a:t>
            </a:r>
            <a:endParaRPr lang="en-US" sz="2650" dirty="0"/>
          </a:p>
        </p:txBody>
      </p:sp>
      <p:sp>
        <p:nvSpPr>
          <p:cNvPr id="14" name="Text 11"/>
          <p:cNvSpPr/>
          <p:nvPr/>
        </p:nvSpPr>
        <p:spPr>
          <a:xfrm>
            <a:off x="1530906" y="5552123"/>
            <a:ext cx="2835235" cy="354330"/>
          </a:xfrm>
          <a:prstGeom prst="rect">
            <a:avLst/>
          </a:prstGeom>
          <a:noFill/>
          <a:ln/>
        </p:spPr>
        <p:txBody>
          <a:bodyPr wrap="none" lIns="0" tIns="0" rIns="0" bIns="0" rtlCol="0" anchor="t"/>
          <a:lstStyle/>
          <a:p>
            <a:pPr marL="0" indent="0">
              <a:lnSpc>
                <a:spcPts val="2750"/>
              </a:lnSpc>
              <a:buNone/>
            </a:pPr>
            <a:r>
              <a:rPr lang="en-US" sz="2200" dirty="0">
                <a:solidFill>
                  <a:srgbClr val="3C3939"/>
                </a:solidFill>
                <a:latin typeface="Raleway" pitchFamily="34" charset="0"/>
                <a:ea typeface="Raleway" pitchFamily="34" charset="-122"/>
                <a:cs typeface="Raleway" pitchFamily="34" charset="-120"/>
              </a:rPr>
              <a:t>Examples</a:t>
            </a:r>
            <a:endParaRPr lang="en-US" sz="2200" dirty="0"/>
          </a:p>
        </p:txBody>
      </p:sp>
      <p:sp>
        <p:nvSpPr>
          <p:cNvPr id="15" name="Text 12"/>
          <p:cNvSpPr/>
          <p:nvPr/>
        </p:nvSpPr>
        <p:spPr>
          <a:xfrm>
            <a:off x="1530906" y="6042541"/>
            <a:ext cx="6819305" cy="725805"/>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A car accelerating from rest at a steady rate or a ball falling freely under gravity exhibit uniform acceleration.</a:t>
            </a:r>
            <a:endParaRPr lang="en-US" sz="17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058585"/>
            <a:ext cx="6879193"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Non-Uniform Acceleration</a:t>
            </a:r>
            <a:endParaRPr lang="en-US" sz="4450" dirty="0"/>
          </a:p>
        </p:txBody>
      </p:sp>
      <p:pic>
        <p:nvPicPr>
          <p:cNvPr id="4" name="Image 1" descr="preencoded.png"/>
          <p:cNvPicPr>
            <a:picLocks noChangeAspect="1"/>
          </p:cNvPicPr>
          <p:nvPr/>
        </p:nvPicPr>
        <p:blipFill>
          <a:blip r:embed="rId4"/>
          <a:stretch>
            <a:fillRect/>
          </a:stretch>
        </p:blipFill>
        <p:spPr>
          <a:xfrm>
            <a:off x="6280190" y="2107525"/>
            <a:ext cx="566976" cy="566976"/>
          </a:xfrm>
          <a:prstGeom prst="rect">
            <a:avLst/>
          </a:prstGeom>
        </p:spPr>
      </p:pic>
      <p:sp>
        <p:nvSpPr>
          <p:cNvPr id="5" name="Text 1"/>
          <p:cNvSpPr/>
          <p:nvPr/>
        </p:nvSpPr>
        <p:spPr>
          <a:xfrm>
            <a:off x="6280190" y="290131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Changing Rate</a:t>
            </a:r>
            <a:endParaRPr lang="en-US" sz="2200" dirty="0"/>
          </a:p>
        </p:txBody>
      </p:sp>
      <p:sp>
        <p:nvSpPr>
          <p:cNvPr id="6" name="Text 2"/>
          <p:cNvSpPr/>
          <p:nvPr/>
        </p:nvSpPr>
        <p:spPr>
          <a:xfrm>
            <a:off x="6280190" y="3391733"/>
            <a:ext cx="3608070" cy="362903"/>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Acceleration varies over time.</a:t>
            </a:r>
            <a:endParaRPr lang="en-US" sz="1750" dirty="0"/>
          </a:p>
        </p:txBody>
      </p:sp>
      <p:pic>
        <p:nvPicPr>
          <p:cNvPr id="7" name="Image 2" descr="preencoded.png"/>
          <p:cNvPicPr>
            <a:picLocks noChangeAspect="1"/>
          </p:cNvPicPr>
          <p:nvPr/>
        </p:nvPicPr>
        <p:blipFill>
          <a:blip r:embed="rId5"/>
          <a:stretch>
            <a:fillRect/>
          </a:stretch>
        </p:blipFill>
        <p:spPr>
          <a:xfrm>
            <a:off x="10228421" y="2107525"/>
            <a:ext cx="566976" cy="566976"/>
          </a:xfrm>
          <a:prstGeom prst="rect">
            <a:avLst/>
          </a:prstGeom>
        </p:spPr>
      </p:pic>
      <p:sp>
        <p:nvSpPr>
          <p:cNvPr id="8" name="Text 3"/>
          <p:cNvSpPr/>
          <p:nvPr/>
        </p:nvSpPr>
        <p:spPr>
          <a:xfrm>
            <a:off x="10228421" y="290131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Variable Velocity</a:t>
            </a:r>
            <a:endParaRPr lang="en-US" sz="2200" dirty="0"/>
          </a:p>
        </p:txBody>
      </p:sp>
      <p:sp>
        <p:nvSpPr>
          <p:cNvPr id="9" name="Text 4"/>
          <p:cNvSpPr/>
          <p:nvPr/>
        </p:nvSpPr>
        <p:spPr>
          <a:xfrm>
            <a:off x="10228421" y="3391733"/>
            <a:ext cx="3608189" cy="725805"/>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Velocity changes at a non-constant rate.</a:t>
            </a:r>
            <a:endParaRPr lang="en-US" sz="1750" dirty="0"/>
          </a:p>
        </p:txBody>
      </p:sp>
      <p:pic>
        <p:nvPicPr>
          <p:cNvPr id="10" name="Image 3" descr="preencoded.png"/>
          <p:cNvPicPr>
            <a:picLocks noChangeAspect="1"/>
          </p:cNvPicPr>
          <p:nvPr/>
        </p:nvPicPr>
        <p:blipFill>
          <a:blip r:embed="rId6"/>
          <a:stretch>
            <a:fillRect/>
          </a:stretch>
        </p:blipFill>
        <p:spPr>
          <a:xfrm>
            <a:off x="6280190" y="4797981"/>
            <a:ext cx="566976" cy="566976"/>
          </a:xfrm>
          <a:prstGeom prst="rect">
            <a:avLst/>
          </a:prstGeom>
        </p:spPr>
      </p:pic>
      <p:sp>
        <p:nvSpPr>
          <p:cNvPr id="11" name="Text 5"/>
          <p:cNvSpPr/>
          <p:nvPr/>
        </p:nvSpPr>
        <p:spPr>
          <a:xfrm>
            <a:off x="6280190" y="559177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Curved Graph</a:t>
            </a:r>
            <a:endParaRPr lang="en-US" sz="2200" dirty="0"/>
          </a:p>
        </p:txBody>
      </p:sp>
      <p:sp>
        <p:nvSpPr>
          <p:cNvPr id="12" name="Text 6"/>
          <p:cNvSpPr/>
          <p:nvPr/>
        </p:nvSpPr>
        <p:spPr>
          <a:xfrm>
            <a:off x="6280190" y="6082189"/>
            <a:ext cx="3608070" cy="725805"/>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Acceleration-time graph is not a straight line.</a:t>
            </a:r>
            <a:endParaRPr lang="en-US" sz="1750" dirty="0"/>
          </a:p>
        </p:txBody>
      </p:sp>
      <p:pic>
        <p:nvPicPr>
          <p:cNvPr id="13" name="Image 4" descr="preencoded.png"/>
          <p:cNvPicPr>
            <a:picLocks noChangeAspect="1"/>
          </p:cNvPicPr>
          <p:nvPr/>
        </p:nvPicPr>
        <p:blipFill>
          <a:blip r:embed="rId7"/>
          <a:stretch>
            <a:fillRect/>
          </a:stretch>
        </p:blipFill>
        <p:spPr>
          <a:xfrm>
            <a:off x="10228421" y="4797981"/>
            <a:ext cx="566976" cy="566976"/>
          </a:xfrm>
          <a:prstGeom prst="rect">
            <a:avLst/>
          </a:prstGeom>
        </p:spPr>
      </p:pic>
      <p:sp>
        <p:nvSpPr>
          <p:cNvPr id="14" name="Text 7"/>
          <p:cNvSpPr/>
          <p:nvPr/>
        </p:nvSpPr>
        <p:spPr>
          <a:xfrm>
            <a:off x="10228421" y="5591770"/>
            <a:ext cx="2837378"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Real-World Examples</a:t>
            </a:r>
            <a:endParaRPr lang="en-US" sz="2200" dirty="0"/>
          </a:p>
        </p:txBody>
      </p:sp>
      <p:sp>
        <p:nvSpPr>
          <p:cNvPr id="15" name="Text 8"/>
          <p:cNvSpPr/>
          <p:nvPr/>
        </p:nvSpPr>
        <p:spPr>
          <a:xfrm>
            <a:off x="10228421" y="6082189"/>
            <a:ext cx="3608189" cy="1088708"/>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A car starting from rest and gradually accelerating, then slowing down before coming to a stop.</a:t>
            </a:r>
            <a:endParaRPr lang="en-US" sz="17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777240" y="610672"/>
            <a:ext cx="10324386" cy="693896"/>
          </a:xfrm>
          <a:prstGeom prst="rect">
            <a:avLst/>
          </a:prstGeom>
          <a:noFill/>
          <a:ln/>
        </p:spPr>
        <p:txBody>
          <a:bodyPr wrap="none" lIns="0" tIns="0" rIns="0" bIns="0" rtlCol="0" anchor="t"/>
          <a:lstStyle/>
          <a:p>
            <a:pPr marL="0" indent="0">
              <a:lnSpc>
                <a:spcPts val="5450"/>
              </a:lnSpc>
              <a:buNone/>
            </a:pPr>
            <a:r>
              <a:rPr lang="en-US" sz="4350" dirty="0">
                <a:solidFill>
                  <a:srgbClr val="1B1B27"/>
                </a:solidFill>
                <a:latin typeface="Raleway" pitchFamily="34" charset="0"/>
                <a:ea typeface="Raleway" pitchFamily="34" charset="-122"/>
                <a:cs typeface="Raleway" pitchFamily="34" charset="-120"/>
              </a:rPr>
              <a:t>Acceleration in One-Dimensional Motion</a:t>
            </a:r>
            <a:endParaRPr lang="en-US" sz="4350" dirty="0"/>
          </a:p>
        </p:txBody>
      </p:sp>
      <p:sp>
        <p:nvSpPr>
          <p:cNvPr id="3" name="Text 1"/>
          <p:cNvSpPr/>
          <p:nvPr/>
        </p:nvSpPr>
        <p:spPr>
          <a:xfrm>
            <a:off x="777240" y="1748671"/>
            <a:ext cx="13075920" cy="710565"/>
          </a:xfrm>
          <a:prstGeom prst="rect">
            <a:avLst/>
          </a:prstGeom>
          <a:noFill/>
          <a:ln/>
        </p:spPr>
        <p:txBody>
          <a:bodyPr wrap="square" lIns="0" tIns="0" rIns="0" bIns="0" rtlCol="0" anchor="t"/>
          <a:lstStyle/>
          <a:p>
            <a:pPr marL="0" indent="0">
              <a:lnSpc>
                <a:spcPts val="2750"/>
              </a:lnSpc>
              <a:buNone/>
            </a:pPr>
            <a:r>
              <a:rPr lang="en-US" sz="1700" dirty="0">
                <a:solidFill>
                  <a:srgbClr val="3C3939"/>
                </a:solidFill>
                <a:latin typeface="Roboto" pitchFamily="34" charset="0"/>
                <a:ea typeface="Roboto" pitchFamily="34" charset="-122"/>
                <a:cs typeface="Roboto" pitchFamily="34" charset="-120"/>
              </a:rPr>
              <a:t>One-dimensional motion refers to the movement of an object along a straight line. The acceleration of an object in one dimension is the rate at which its velocity changes.</a:t>
            </a:r>
            <a:endParaRPr lang="en-US" sz="1700" dirty="0"/>
          </a:p>
        </p:txBody>
      </p:sp>
      <p:pic>
        <p:nvPicPr>
          <p:cNvPr id="4" name="Image 0" descr="preencoded.png"/>
          <p:cNvPicPr>
            <a:picLocks noChangeAspect="1"/>
          </p:cNvPicPr>
          <p:nvPr/>
        </p:nvPicPr>
        <p:blipFill>
          <a:blip r:embed="rId3"/>
          <a:stretch>
            <a:fillRect/>
          </a:stretch>
        </p:blipFill>
        <p:spPr>
          <a:xfrm>
            <a:off x="2967395" y="2709029"/>
            <a:ext cx="2157413" cy="1279684"/>
          </a:xfrm>
          <a:prstGeom prst="rect">
            <a:avLst/>
          </a:prstGeom>
        </p:spPr>
      </p:pic>
      <p:sp>
        <p:nvSpPr>
          <p:cNvPr id="5" name="Text 2"/>
          <p:cNvSpPr/>
          <p:nvPr/>
        </p:nvSpPr>
        <p:spPr>
          <a:xfrm>
            <a:off x="3986689" y="3285292"/>
            <a:ext cx="118824" cy="444222"/>
          </a:xfrm>
          <a:prstGeom prst="rect">
            <a:avLst/>
          </a:prstGeom>
          <a:noFill/>
          <a:ln/>
        </p:spPr>
        <p:txBody>
          <a:bodyPr wrap="none" lIns="0" tIns="0" rIns="0" bIns="0" rtlCol="0" anchor="t"/>
          <a:lstStyle/>
          <a:p>
            <a:pPr marL="0" indent="0" algn="ctr">
              <a:lnSpc>
                <a:spcPts val="3450"/>
              </a:lnSpc>
              <a:buNone/>
            </a:pPr>
            <a:r>
              <a:rPr lang="en-US" sz="2150" dirty="0">
                <a:solidFill>
                  <a:srgbClr val="3C3939"/>
                </a:solidFill>
                <a:latin typeface="Raleway" pitchFamily="34" charset="0"/>
                <a:ea typeface="Raleway" pitchFamily="34" charset="-122"/>
                <a:cs typeface="Raleway" pitchFamily="34" charset="-120"/>
              </a:rPr>
              <a:t>1</a:t>
            </a:r>
            <a:endParaRPr lang="en-US" sz="2150" dirty="0"/>
          </a:p>
        </p:txBody>
      </p:sp>
      <p:sp>
        <p:nvSpPr>
          <p:cNvPr id="6" name="Text 3"/>
          <p:cNvSpPr/>
          <p:nvPr/>
        </p:nvSpPr>
        <p:spPr>
          <a:xfrm>
            <a:off x="5346859" y="2931081"/>
            <a:ext cx="2776180" cy="347067"/>
          </a:xfrm>
          <a:prstGeom prst="rect">
            <a:avLst/>
          </a:prstGeom>
          <a:noFill/>
          <a:ln/>
        </p:spPr>
        <p:txBody>
          <a:bodyPr wrap="none" lIns="0" tIns="0" rIns="0" bIns="0" rtlCol="0" anchor="t"/>
          <a:lstStyle/>
          <a:p>
            <a:pPr marL="0" indent="0" algn="l">
              <a:lnSpc>
                <a:spcPts val="2700"/>
              </a:lnSpc>
              <a:buNone/>
            </a:pPr>
            <a:r>
              <a:rPr lang="en-US" sz="2150" dirty="0">
                <a:solidFill>
                  <a:srgbClr val="3C3939"/>
                </a:solidFill>
                <a:latin typeface="Raleway" pitchFamily="34" charset="0"/>
                <a:ea typeface="Raleway" pitchFamily="34" charset="-122"/>
                <a:cs typeface="Raleway" pitchFamily="34" charset="-120"/>
              </a:rPr>
              <a:t>Linear Acceleration</a:t>
            </a:r>
            <a:endParaRPr lang="en-US" sz="2150" dirty="0"/>
          </a:p>
        </p:txBody>
      </p:sp>
      <p:sp>
        <p:nvSpPr>
          <p:cNvPr id="7" name="Text 4"/>
          <p:cNvSpPr/>
          <p:nvPr/>
        </p:nvSpPr>
        <p:spPr>
          <a:xfrm>
            <a:off x="5346859" y="3411379"/>
            <a:ext cx="6832878" cy="355283"/>
          </a:xfrm>
          <a:prstGeom prst="rect">
            <a:avLst/>
          </a:prstGeom>
          <a:noFill/>
          <a:ln/>
        </p:spPr>
        <p:txBody>
          <a:bodyPr wrap="none" lIns="0" tIns="0" rIns="0" bIns="0" rtlCol="0" anchor="t"/>
          <a:lstStyle/>
          <a:p>
            <a:pPr marL="0" indent="0" algn="l">
              <a:lnSpc>
                <a:spcPts val="2750"/>
              </a:lnSpc>
              <a:buNone/>
            </a:pPr>
            <a:r>
              <a:rPr lang="en-US" sz="1700" dirty="0">
                <a:solidFill>
                  <a:srgbClr val="3C3939"/>
                </a:solidFill>
                <a:latin typeface="Roboto" pitchFamily="34" charset="0"/>
                <a:ea typeface="Roboto" pitchFamily="34" charset="-122"/>
                <a:cs typeface="Roboto" pitchFamily="34" charset="-120"/>
              </a:rPr>
              <a:t>The acceleration is constant and in the same direction as the velocity.</a:t>
            </a:r>
            <a:endParaRPr lang="en-US" sz="1700" dirty="0"/>
          </a:p>
        </p:txBody>
      </p:sp>
      <p:sp>
        <p:nvSpPr>
          <p:cNvPr id="8" name="Shape 5"/>
          <p:cNvSpPr/>
          <p:nvPr/>
        </p:nvSpPr>
        <p:spPr>
          <a:xfrm>
            <a:off x="5180290" y="4001214"/>
            <a:ext cx="8617387" cy="15240"/>
          </a:xfrm>
          <a:prstGeom prst="roundRect">
            <a:avLst>
              <a:gd name="adj" fmla="val 612084"/>
            </a:avLst>
          </a:prstGeom>
          <a:solidFill>
            <a:srgbClr val="C7C7D0"/>
          </a:solidFill>
          <a:ln/>
        </p:spPr>
      </p:sp>
      <p:pic>
        <p:nvPicPr>
          <p:cNvPr id="9" name="Image 1" descr="preencoded.png"/>
          <p:cNvPicPr>
            <a:picLocks noChangeAspect="1"/>
          </p:cNvPicPr>
          <p:nvPr/>
        </p:nvPicPr>
        <p:blipFill>
          <a:blip r:embed="rId4"/>
          <a:stretch>
            <a:fillRect/>
          </a:stretch>
        </p:blipFill>
        <p:spPr>
          <a:xfrm>
            <a:off x="1888688" y="4044196"/>
            <a:ext cx="4314944" cy="1279684"/>
          </a:xfrm>
          <a:prstGeom prst="rect">
            <a:avLst/>
          </a:prstGeom>
        </p:spPr>
      </p:pic>
      <p:sp>
        <p:nvSpPr>
          <p:cNvPr id="10" name="Text 6"/>
          <p:cNvSpPr/>
          <p:nvPr/>
        </p:nvSpPr>
        <p:spPr>
          <a:xfrm>
            <a:off x="3973711" y="4461867"/>
            <a:ext cx="144661" cy="444222"/>
          </a:xfrm>
          <a:prstGeom prst="rect">
            <a:avLst/>
          </a:prstGeom>
          <a:noFill/>
          <a:ln/>
        </p:spPr>
        <p:txBody>
          <a:bodyPr wrap="none" lIns="0" tIns="0" rIns="0" bIns="0" rtlCol="0" anchor="t"/>
          <a:lstStyle/>
          <a:p>
            <a:pPr marL="0" indent="0" algn="ctr">
              <a:lnSpc>
                <a:spcPts val="3450"/>
              </a:lnSpc>
              <a:buNone/>
            </a:pPr>
            <a:r>
              <a:rPr lang="en-US" sz="2150" dirty="0">
                <a:solidFill>
                  <a:srgbClr val="3C3939"/>
                </a:solidFill>
                <a:latin typeface="Raleway" pitchFamily="34" charset="0"/>
                <a:ea typeface="Raleway" pitchFamily="34" charset="-122"/>
                <a:cs typeface="Raleway" pitchFamily="34" charset="-120"/>
              </a:rPr>
              <a:t>2</a:t>
            </a:r>
            <a:endParaRPr lang="en-US" sz="2150" dirty="0"/>
          </a:p>
        </p:txBody>
      </p:sp>
      <p:sp>
        <p:nvSpPr>
          <p:cNvPr id="11" name="Text 7"/>
          <p:cNvSpPr/>
          <p:nvPr/>
        </p:nvSpPr>
        <p:spPr>
          <a:xfrm>
            <a:off x="6425684" y="4266248"/>
            <a:ext cx="2776180" cy="347067"/>
          </a:xfrm>
          <a:prstGeom prst="rect">
            <a:avLst/>
          </a:prstGeom>
          <a:noFill/>
          <a:ln/>
        </p:spPr>
        <p:txBody>
          <a:bodyPr wrap="none" lIns="0" tIns="0" rIns="0" bIns="0" rtlCol="0" anchor="t"/>
          <a:lstStyle/>
          <a:p>
            <a:pPr marL="0" indent="0" algn="l">
              <a:lnSpc>
                <a:spcPts val="2700"/>
              </a:lnSpc>
              <a:buNone/>
            </a:pPr>
            <a:r>
              <a:rPr lang="en-US" sz="2150" dirty="0">
                <a:solidFill>
                  <a:srgbClr val="3C3939"/>
                </a:solidFill>
                <a:latin typeface="Raleway" pitchFamily="34" charset="0"/>
                <a:ea typeface="Raleway" pitchFamily="34" charset="-122"/>
                <a:cs typeface="Raleway" pitchFamily="34" charset="-120"/>
              </a:rPr>
              <a:t>Deceleration</a:t>
            </a:r>
            <a:endParaRPr lang="en-US" sz="2150" dirty="0"/>
          </a:p>
        </p:txBody>
      </p:sp>
      <p:sp>
        <p:nvSpPr>
          <p:cNvPr id="12" name="Text 8"/>
          <p:cNvSpPr/>
          <p:nvPr/>
        </p:nvSpPr>
        <p:spPr>
          <a:xfrm>
            <a:off x="6425684" y="4746546"/>
            <a:ext cx="5789295" cy="355283"/>
          </a:xfrm>
          <a:prstGeom prst="rect">
            <a:avLst/>
          </a:prstGeom>
          <a:noFill/>
          <a:ln/>
        </p:spPr>
        <p:txBody>
          <a:bodyPr wrap="none" lIns="0" tIns="0" rIns="0" bIns="0" rtlCol="0" anchor="t"/>
          <a:lstStyle/>
          <a:p>
            <a:pPr marL="0" indent="0" algn="l">
              <a:lnSpc>
                <a:spcPts val="2750"/>
              </a:lnSpc>
              <a:buNone/>
            </a:pPr>
            <a:r>
              <a:rPr lang="en-US" sz="1700" dirty="0">
                <a:solidFill>
                  <a:srgbClr val="3C3939"/>
                </a:solidFill>
                <a:latin typeface="Roboto" pitchFamily="34" charset="0"/>
                <a:ea typeface="Roboto" pitchFamily="34" charset="-122"/>
                <a:cs typeface="Roboto" pitchFamily="34" charset="-120"/>
              </a:rPr>
              <a:t>The acceleration is opposite to the direction of the velocity.</a:t>
            </a:r>
            <a:endParaRPr lang="en-US" sz="1700" dirty="0"/>
          </a:p>
        </p:txBody>
      </p:sp>
      <p:sp>
        <p:nvSpPr>
          <p:cNvPr id="13" name="Shape 9"/>
          <p:cNvSpPr/>
          <p:nvPr/>
        </p:nvSpPr>
        <p:spPr>
          <a:xfrm>
            <a:off x="6259116" y="5336381"/>
            <a:ext cx="7538561" cy="15240"/>
          </a:xfrm>
          <a:prstGeom prst="roundRect">
            <a:avLst>
              <a:gd name="adj" fmla="val 612084"/>
            </a:avLst>
          </a:prstGeom>
          <a:solidFill>
            <a:srgbClr val="C7C7D0"/>
          </a:solidFill>
          <a:ln/>
        </p:spPr>
      </p:sp>
      <p:pic>
        <p:nvPicPr>
          <p:cNvPr id="14" name="Image 2" descr="preencoded.png"/>
          <p:cNvPicPr>
            <a:picLocks noChangeAspect="1"/>
          </p:cNvPicPr>
          <p:nvPr/>
        </p:nvPicPr>
        <p:blipFill>
          <a:blip r:embed="rId5"/>
          <a:stretch>
            <a:fillRect/>
          </a:stretch>
        </p:blipFill>
        <p:spPr>
          <a:xfrm>
            <a:off x="809863" y="5379363"/>
            <a:ext cx="6472476" cy="1279684"/>
          </a:xfrm>
          <a:prstGeom prst="rect">
            <a:avLst/>
          </a:prstGeom>
        </p:spPr>
      </p:pic>
      <p:sp>
        <p:nvSpPr>
          <p:cNvPr id="15" name="Text 10"/>
          <p:cNvSpPr/>
          <p:nvPr/>
        </p:nvSpPr>
        <p:spPr>
          <a:xfrm>
            <a:off x="3971925" y="5797034"/>
            <a:ext cx="148233" cy="444222"/>
          </a:xfrm>
          <a:prstGeom prst="rect">
            <a:avLst/>
          </a:prstGeom>
          <a:noFill/>
          <a:ln/>
        </p:spPr>
        <p:txBody>
          <a:bodyPr wrap="none" lIns="0" tIns="0" rIns="0" bIns="0" rtlCol="0" anchor="t"/>
          <a:lstStyle/>
          <a:p>
            <a:pPr marL="0" indent="0" algn="ctr">
              <a:lnSpc>
                <a:spcPts val="3450"/>
              </a:lnSpc>
              <a:buNone/>
            </a:pPr>
            <a:r>
              <a:rPr lang="en-US" sz="2150" dirty="0">
                <a:solidFill>
                  <a:srgbClr val="3C3939"/>
                </a:solidFill>
                <a:latin typeface="Raleway" pitchFamily="34" charset="0"/>
                <a:ea typeface="Raleway" pitchFamily="34" charset="-122"/>
                <a:cs typeface="Raleway" pitchFamily="34" charset="-120"/>
              </a:rPr>
              <a:t>3</a:t>
            </a:r>
            <a:endParaRPr lang="en-US" sz="2150" dirty="0"/>
          </a:p>
        </p:txBody>
      </p:sp>
      <p:sp>
        <p:nvSpPr>
          <p:cNvPr id="16" name="Text 11"/>
          <p:cNvSpPr/>
          <p:nvPr/>
        </p:nvSpPr>
        <p:spPr>
          <a:xfrm>
            <a:off x="7504390" y="5601414"/>
            <a:ext cx="2776180" cy="347067"/>
          </a:xfrm>
          <a:prstGeom prst="rect">
            <a:avLst/>
          </a:prstGeom>
          <a:noFill/>
          <a:ln/>
        </p:spPr>
        <p:txBody>
          <a:bodyPr wrap="none" lIns="0" tIns="0" rIns="0" bIns="0" rtlCol="0" anchor="t"/>
          <a:lstStyle/>
          <a:p>
            <a:pPr marL="0" indent="0" algn="l">
              <a:lnSpc>
                <a:spcPts val="2700"/>
              </a:lnSpc>
              <a:buNone/>
            </a:pPr>
            <a:r>
              <a:rPr lang="en-US" sz="2150" dirty="0">
                <a:solidFill>
                  <a:srgbClr val="3C3939"/>
                </a:solidFill>
                <a:latin typeface="Raleway" pitchFamily="34" charset="0"/>
                <a:ea typeface="Raleway" pitchFamily="34" charset="-122"/>
                <a:cs typeface="Raleway" pitchFamily="34" charset="-120"/>
              </a:rPr>
              <a:t>Variable Acceleration</a:t>
            </a:r>
            <a:endParaRPr lang="en-US" sz="2150" dirty="0"/>
          </a:p>
        </p:txBody>
      </p:sp>
      <p:sp>
        <p:nvSpPr>
          <p:cNvPr id="17" name="Text 12"/>
          <p:cNvSpPr/>
          <p:nvPr/>
        </p:nvSpPr>
        <p:spPr>
          <a:xfrm>
            <a:off x="7504390" y="6081713"/>
            <a:ext cx="3559612" cy="355283"/>
          </a:xfrm>
          <a:prstGeom prst="rect">
            <a:avLst/>
          </a:prstGeom>
          <a:noFill/>
          <a:ln/>
        </p:spPr>
        <p:txBody>
          <a:bodyPr wrap="none" lIns="0" tIns="0" rIns="0" bIns="0" rtlCol="0" anchor="t"/>
          <a:lstStyle/>
          <a:p>
            <a:pPr marL="0" indent="0" algn="l">
              <a:lnSpc>
                <a:spcPts val="2750"/>
              </a:lnSpc>
              <a:buNone/>
            </a:pPr>
            <a:r>
              <a:rPr lang="en-US" sz="1700" dirty="0">
                <a:solidFill>
                  <a:srgbClr val="3C3939"/>
                </a:solidFill>
                <a:latin typeface="Roboto" pitchFamily="34" charset="0"/>
                <a:ea typeface="Roboto" pitchFamily="34" charset="-122"/>
                <a:cs typeface="Roboto" pitchFamily="34" charset="-120"/>
              </a:rPr>
              <a:t>The acceleration changes over time.</a:t>
            </a:r>
            <a:endParaRPr lang="en-US" sz="1700" dirty="0"/>
          </a:p>
        </p:txBody>
      </p:sp>
      <p:sp>
        <p:nvSpPr>
          <p:cNvPr id="18" name="Text 13"/>
          <p:cNvSpPr/>
          <p:nvPr/>
        </p:nvSpPr>
        <p:spPr>
          <a:xfrm>
            <a:off x="777240" y="6908840"/>
            <a:ext cx="13075920" cy="710565"/>
          </a:xfrm>
          <a:prstGeom prst="rect">
            <a:avLst/>
          </a:prstGeom>
          <a:noFill/>
          <a:ln/>
        </p:spPr>
        <p:txBody>
          <a:bodyPr wrap="square" lIns="0" tIns="0" rIns="0" bIns="0" rtlCol="0" anchor="t"/>
          <a:lstStyle/>
          <a:p>
            <a:pPr marL="0" indent="0">
              <a:lnSpc>
                <a:spcPts val="2750"/>
              </a:lnSpc>
              <a:buNone/>
            </a:pPr>
            <a:r>
              <a:rPr lang="en-US" sz="1700" dirty="0">
                <a:solidFill>
                  <a:srgbClr val="3C3939"/>
                </a:solidFill>
                <a:latin typeface="Roboto" pitchFamily="34" charset="0"/>
                <a:ea typeface="Roboto" pitchFamily="34" charset="-122"/>
                <a:cs typeface="Roboto" pitchFamily="34" charset="-120"/>
              </a:rPr>
              <a:t>Understanding the acceleration in one dimension is crucial for analyzing the motion of objects in simple scenarios. This knowledge lays the foundation for understanding more complex motion in two or three dimensions.</a:t>
            </a:r>
            <a:endParaRPr lang="en-US" sz="17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683657" y="998339"/>
            <a:ext cx="9066848" cy="610433"/>
          </a:xfrm>
          <a:prstGeom prst="rect">
            <a:avLst/>
          </a:prstGeom>
          <a:noFill/>
          <a:ln/>
        </p:spPr>
        <p:txBody>
          <a:bodyPr wrap="none" lIns="0" tIns="0" rIns="0" bIns="0" rtlCol="0" anchor="t"/>
          <a:lstStyle/>
          <a:p>
            <a:pPr marL="0" indent="0">
              <a:lnSpc>
                <a:spcPts val="4800"/>
              </a:lnSpc>
              <a:buNone/>
            </a:pPr>
            <a:r>
              <a:rPr lang="en-US" sz="3800" dirty="0">
                <a:solidFill>
                  <a:srgbClr val="1B1B27"/>
                </a:solidFill>
                <a:latin typeface="Raleway" pitchFamily="34" charset="0"/>
                <a:ea typeface="Raleway" pitchFamily="34" charset="-122"/>
                <a:cs typeface="Raleway" pitchFamily="34" charset="-120"/>
              </a:rPr>
              <a:t>Acceleration in Two-Dimensional Motion</a:t>
            </a:r>
            <a:endParaRPr lang="en-US" sz="3800" dirty="0"/>
          </a:p>
        </p:txBody>
      </p:sp>
      <p:sp>
        <p:nvSpPr>
          <p:cNvPr id="4" name="Shape 1"/>
          <p:cNvSpPr/>
          <p:nvPr/>
        </p:nvSpPr>
        <p:spPr>
          <a:xfrm>
            <a:off x="965240" y="1901785"/>
            <a:ext cx="22860" cy="5329357"/>
          </a:xfrm>
          <a:prstGeom prst="roundRect">
            <a:avLst>
              <a:gd name="adj" fmla="val 358918"/>
            </a:avLst>
          </a:prstGeom>
          <a:solidFill>
            <a:srgbClr val="C7C7D0"/>
          </a:solidFill>
          <a:ln/>
        </p:spPr>
      </p:sp>
      <p:sp>
        <p:nvSpPr>
          <p:cNvPr id="5" name="Shape 2"/>
          <p:cNvSpPr/>
          <p:nvPr/>
        </p:nvSpPr>
        <p:spPr>
          <a:xfrm>
            <a:off x="1173540" y="2329696"/>
            <a:ext cx="683657" cy="22860"/>
          </a:xfrm>
          <a:prstGeom prst="roundRect">
            <a:avLst>
              <a:gd name="adj" fmla="val 358918"/>
            </a:avLst>
          </a:prstGeom>
          <a:solidFill>
            <a:srgbClr val="C7C7D0"/>
          </a:solidFill>
          <a:ln/>
        </p:spPr>
      </p:sp>
      <p:sp>
        <p:nvSpPr>
          <p:cNvPr id="6" name="Shape 3"/>
          <p:cNvSpPr/>
          <p:nvPr/>
        </p:nvSpPr>
        <p:spPr>
          <a:xfrm>
            <a:off x="756940" y="2121456"/>
            <a:ext cx="439460" cy="439460"/>
          </a:xfrm>
          <a:prstGeom prst="roundRect">
            <a:avLst>
              <a:gd name="adj" fmla="val 18670"/>
            </a:avLst>
          </a:prstGeom>
          <a:solidFill>
            <a:srgbClr val="E1E1EA"/>
          </a:solidFill>
          <a:ln w="7620">
            <a:solidFill>
              <a:srgbClr val="C7C7D0"/>
            </a:solidFill>
            <a:prstDash val="solid"/>
          </a:ln>
        </p:spPr>
      </p:sp>
      <p:sp>
        <p:nvSpPr>
          <p:cNvPr id="7" name="Text 4"/>
          <p:cNvSpPr/>
          <p:nvPr/>
        </p:nvSpPr>
        <p:spPr>
          <a:xfrm>
            <a:off x="913983" y="2194679"/>
            <a:ext cx="125373" cy="293013"/>
          </a:xfrm>
          <a:prstGeom prst="rect">
            <a:avLst/>
          </a:prstGeom>
          <a:noFill/>
          <a:ln/>
        </p:spPr>
        <p:txBody>
          <a:bodyPr wrap="none" lIns="0" tIns="0" rIns="0" bIns="0" rtlCol="0" anchor="t"/>
          <a:lstStyle/>
          <a:p>
            <a:pPr marL="0" indent="0" algn="ctr">
              <a:lnSpc>
                <a:spcPts val="2300"/>
              </a:lnSpc>
              <a:buNone/>
            </a:pPr>
            <a:r>
              <a:rPr lang="en-US" sz="2300" dirty="0">
                <a:solidFill>
                  <a:srgbClr val="3C3939"/>
                </a:solidFill>
                <a:latin typeface="Raleway" pitchFamily="34" charset="0"/>
                <a:ea typeface="Raleway" pitchFamily="34" charset="-122"/>
                <a:cs typeface="Raleway" pitchFamily="34" charset="-120"/>
              </a:rPr>
              <a:t>1</a:t>
            </a:r>
            <a:endParaRPr lang="en-US" sz="2300" dirty="0"/>
          </a:p>
        </p:txBody>
      </p:sp>
      <p:sp>
        <p:nvSpPr>
          <p:cNvPr id="8" name="Text 5"/>
          <p:cNvSpPr/>
          <p:nvPr/>
        </p:nvSpPr>
        <p:spPr>
          <a:xfrm>
            <a:off x="2051090" y="2097048"/>
            <a:ext cx="2441853" cy="305157"/>
          </a:xfrm>
          <a:prstGeom prst="rect">
            <a:avLst/>
          </a:prstGeom>
          <a:noFill/>
          <a:ln/>
        </p:spPr>
        <p:txBody>
          <a:bodyPr wrap="none" lIns="0" tIns="0" rIns="0" bIns="0" rtlCol="0" anchor="t"/>
          <a:lstStyle/>
          <a:p>
            <a:pPr marL="0" indent="0" algn="l">
              <a:lnSpc>
                <a:spcPts val="2400"/>
              </a:lnSpc>
              <a:buNone/>
            </a:pPr>
            <a:r>
              <a:rPr lang="en-US" sz="1900" dirty="0">
                <a:solidFill>
                  <a:srgbClr val="3C3939"/>
                </a:solidFill>
                <a:latin typeface="Raleway" pitchFamily="34" charset="0"/>
                <a:ea typeface="Raleway" pitchFamily="34" charset="-122"/>
                <a:cs typeface="Raleway" pitchFamily="34" charset="-120"/>
              </a:rPr>
              <a:t>Projectile Motion</a:t>
            </a:r>
            <a:endParaRPr lang="en-US" sz="1900" dirty="0"/>
          </a:p>
        </p:txBody>
      </p:sp>
      <p:sp>
        <p:nvSpPr>
          <p:cNvPr id="9" name="Text 6"/>
          <p:cNvSpPr/>
          <p:nvPr/>
        </p:nvSpPr>
        <p:spPr>
          <a:xfrm>
            <a:off x="2051090" y="2519363"/>
            <a:ext cx="8238053" cy="937617"/>
          </a:xfrm>
          <a:prstGeom prst="rect">
            <a:avLst/>
          </a:prstGeom>
          <a:noFill/>
          <a:ln/>
        </p:spPr>
        <p:txBody>
          <a:bodyPr wrap="square" lIns="0" tIns="0" rIns="0" bIns="0" rtlCol="0" anchor="t"/>
          <a:lstStyle/>
          <a:p>
            <a:pPr marL="0" indent="0" algn="l">
              <a:lnSpc>
                <a:spcPts val="2450"/>
              </a:lnSpc>
              <a:buNone/>
            </a:pPr>
            <a:r>
              <a:rPr lang="en-US" sz="1500" dirty="0">
                <a:solidFill>
                  <a:srgbClr val="3C3939"/>
                </a:solidFill>
                <a:latin typeface="Roboto" pitchFamily="34" charset="0"/>
                <a:ea typeface="Roboto" pitchFamily="34" charset="-122"/>
                <a:cs typeface="Roboto" pitchFamily="34" charset="-120"/>
              </a:rPr>
              <a:t>Acceleration in two dimensions is crucial for understanding projectile motion, where objects move in both the horizontal and vertical directions. The gravitational force acts as the acceleration in the vertical direction.</a:t>
            </a:r>
            <a:endParaRPr lang="en-US" sz="1500" dirty="0"/>
          </a:p>
        </p:txBody>
      </p:sp>
      <p:sp>
        <p:nvSpPr>
          <p:cNvPr id="10" name="Shape 7"/>
          <p:cNvSpPr/>
          <p:nvPr/>
        </p:nvSpPr>
        <p:spPr>
          <a:xfrm>
            <a:off x="1173540" y="4275415"/>
            <a:ext cx="683657" cy="22860"/>
          </a:xfrm>
          <a:prstGeom prst="roundRect">
            <a:avLst>
              <a:gd name="adj" fmla="val 358918"/>
            </a:avLst>
          </a:prstGeom>
          <a:solidFill>
            <a:srgbClr val="C7C7D0"/>
          </a:solidFill>
          <a:ln/>
        </p:spPr>
      </p:sp>
      <p:sp>
        <p:nvSpPr>
          <p:cNvPr id="11" name="Shape 8"/>
          <p:cNvSpPr/>
          <p:nvPr/>
        </p:nvSpPr>
        <p:spPr>
          <a:xfrm>
            <a:off x="756940" y="4067175"/>
            <a:ext cx="439460" cy="439460"/>
          </a:xfrm>
          <a:prstGeom prst="roundRect">
            <a:avLst>
              <a:gd name="adj" fmla="val 18670"/>
            </a:avLst>
          </a:prstGeom>
          <a:solidFill>
            <a:srgbClr val="E1E1EA"/>
          </a:solidFill>
          <a:ln w="7620">
            <a:solidFill>
              <a:srgbClr val="C7C7D0"/>
            </a:solidFill>
            <a:prstDash val="solid"/>
          </a:ln>
        </p:spPr>
      </p:sp>
      <p:sp>
        <p:nvSpPr>
          <p:cNvPr id="12" name="Text 9"/>
          <p:cNvSpPr/>
          <p:nvPr/>
        </p:nvSpPr>
        <p:spPr>
          <a:xfrm>
            <a:off x="900291" y="4140398"/>
            <a:ext cx="152638" cy="293013"/>
          </a:xfrm>
          <a:prstGeom prst="rect">
            <a:avLst/>
          </a:prstGeom>
          <a:noFill/>
          <a:ln/>
        </p:spPr>
        <p:txBody>
          <a:bodyPr wrap="none" lIns="0" tIns="0" rIns="0" bIns="0" rtlCol="0" anchor="t"/>
          <a:lstStyle/>
          <a:p>
            <a:pPr marL="0" indent="0" algn="ctr">
              <a:lnSpc>
                <a:spcPts val="2300"/>
              </a:lnSpc>
              <a:buNone/>
            </a:pPr>
            <a:r>
              <a:rPr lang="en-US" sz="2300" dirty="0">
                <a:solidFill>
                  <a:srgbClr val="3C3939"/>
                </a:solidFill>
                <a:latin typeface="Raleway" pitchFamily="34" charset="0"/>
                <a:ea typeface="Raleway" pitchFamily="34" charset="-122"/>
                <a:cs typeface="Raleway" pitchFamily="34" charset="-120"/>
              </a:rPr>
              <a:t>2</a:t>
            </a:r>
            <a:endParaRPr lang="en-US" sz="2300" dirty="0"/>
          </a:p>
        </p:txBody>
      </p:sp>
      <p:sp>
        <p:nvSpPr>
          <p:cNvPr id="13" name="Text 10"/>
          <p:cNvSpPr/>
          <p:nvPr/>
        </p:nvSpPr>
        <p:spPr>
          <a:xfrm>
            <a:off x="2051090" y="4042767"/>
            <a:ext cx="2441853" cy="305157"/>
          </a:xfrm>
          <a:prstGeom prst="rect">
            <a:avLst/>
          </a:prstGeom>
          <a:noFill/>
          <a:ln/>
        </p:spPr>
        <p:txBody>
          <a:bodyPr wrap="none" lIns="0" tIns="0" rIns="0" bIns="0" rtlCol="0" anchor="t"/>
          <a:lstStyle/>
          <a:p>
            <a:pPr marL="0" indent="0" algn="l">
              <a:lnSpc>
                <a:spcPts val="2400"/>
              </a:lnSpc>
              <a:buNone/>
            </a:pPr>
            <a:r>
              <a:rPr lang="en-US" sz="1900" dirty="0">
                <a:solidFill>
                  <a:srgbClr val="3C3939"/>
                </a:solidFill>
                <a:latin typeface="Raleway" pitchFamily="34" charset="0"/>
                <a:ea typeface="Raleway" pitchFamily="34" charset="-122"/>
                <a:cs typeface="Raleway" pitchFamily="34" charset="-120"/>
              </a:rPr>
              <a:t>Circular Motion</a:t>
            </a:r>
            <a:endParaRPr lang="en-US" sz="1900" dirty="0"/>
          </a:p>
        </p:txBody>
      </p:sp>
      <p:sp>
        <p:nvSpPr>
          <p:cNvPr id="14" name="Text 11"/>
          <p:cNvSpPr/>
          <p:nvPr/>
        </p:nvSpPr>
        <p:spPr>
          <a:xfrm>
            <a:off x="2051090" y="4465082"/>
            <a:ext cx="8238053" cy="625078"/>
          </a:xfrm>
          <a:prstGeom prst="rect">
            <a:avLst/>
          </a:prstGeom>
          <a:noFill/>
          <a:ln/>
        </p:spPr>
        <p:txBody>
          <a:bodyPr wrap="square" lIns="0" tIns="0" rIns="0" bIns="0" rtlCol="0" anchor="t"/>
          <a:lstStyle/>
          <a:p>
            <a:pPr marL="0" indent="0" algn="l">
              <a:lnSpc>
                <a:spcPts val="2450"/>
              </a:lnSpc>
              <a:buNone/>
            </a:pPr>
            <a:r>
              <a:rPr lang="en-US" sz="1500" dirty="0">
                <a:solidFill>
                  <a:srgbClr val="3C3939"/>
                </a:solidFill>
                <a:latin typeface="Roboto" pitchFamily="34" charset="0"/>
                <a:ea typeface="Roboto" pitchFamily="34" charset="-122"/>
                <a:cs typeface="Roboto" pitchFamily="34" charset="-120"/>
              </a:rPr>
              <a:t>In circular motion, objects accelerate towards the center of the circle, known as centripetal acceleration. This acceleration is responsible for keeping the object moving in a circular path.</a:t>
            </a:r>
            <a:endParaRPr lang="en-US" sz="1500" dirty="0"/>
          </a:p>
        </p:txBody>
      </p:sp>
      <p:sp>
        <p:nvSpPr>
          <p:cNvPr id="15" name="Shape 12"/>
          <p:cNvSpPr/>
          <p:nvPr/>
        </p:nvSpPr>
        <p:spPr>
          <a:xfrm>
            <a:off x="1173540" y="5908596"/>
            <a:ext cx="683657" cy="22860"/>
          </a:xfrm>
          <a:prstGeom prst="roundRect">
            <a:avLst>
              <a:gd name="adj" fmla="val 358918"/>
            </a:avLst>
          </a:prstGeom>
          <a:solidFill>
            <a:srgbClr val="C7C7D0"/>
          </a:solidFill>
          <a:ln/>
        </p:spPr>
      </p:sp>
      <p:sp>
        <p:nvSpPr>
          <p:cNvPr id="16" name="Shape 13"/>
          <p:cNvSpPr/>
          <p:nvPr/>
        </p:nvSpPr>
        <p:spPr>
          <a:xfrm>
            <a:off x="756940" y="5700355"/>
            <a:ext cx="439460" cy="439460"/>
          </a:xfrm>
          <a:prstGeom prst="roundRect">
            <a:avLst>
              <a:gd name="adj" fmla="val 18670"/>
            </a:avLst>
          </a:prstGeom>
          <a:solidFill>
            <a:srgbClr val="E1E1EA"/>
          </a:solidFill>
          <a:ln w="7620">
            <a:solidFill>
              <a:srgbClr val="C7C7D0"/>
            </a:solidFill>
            <a:prstDash val="solid"/>
          </a:ln>
        </p:spPr>
      </p:sp>
      <p:sp>
        <p:nvSpPr>
          <p:cNvPr id="17" name="Text 14"/>
          <p:cNvSpPr/>
          <p:nvPr/>
        </p:nvSpPr>
        <p:spPr>
          <a:xfrm>
            <a:off x="898386" y="5773579"/>
            <a:ext cx="156448" cy="293013"/>
          </a:xfrm>
          <a:prstGeom prst="rect">
            <a:avLst/>
          </a:prstGeom>
          <a:noFill/>
          <a:ln/>
        </p:spPr>
        <p:txBody>
          <a:bodyPr wrap="none" lIns="0" tIns="0" rIns="0" bIns="0" rtlCol="0" anchor="t"/>
          <a:lstStyle/>
          <a:p>
            <a:pPr marL="0" indent="0" algn="ctr">
              <a:lnSpc>
                <a:spcPts val="2300"/>
              </a:lnSpc>
              <a:buNone/>
            </a:pPr>
            <a:r>
              <a:rPr lang="en-US" sz="2300" dirty="0">
                <a:solidFill>
                  <a:srgbClr val="3C3939"/>
                </a:solidFill>
                <a:latin typeface="Raleway" pitchFamily="34" charset="0"/>
                <a:ea typeface="Raleway" pitchFamily="34" charset="-122"/>
                <a:cs typeface="Raleway" pitchFamily="34" charset="-120"/>
              </a:rPr>
              <a:t>3</a:t>
            </a:r>
            <a:endParaRPr lang="en-US" sz="2300" dirty="0"/>
          </a:p>
        </p:txBody>
      </p:sp>
      <p:sp>
        <p:nvSpPr>
          <p:cNvPr id="18" name="Text 15"/>
          <p:cNvSpPr/>
          <p:nvPr/>
        </p:nvSpPr>
        <p:spPr>
          <a:xfrm>
            <a:off x="2051090" y="5675948"/>
            <a:ext cx="2441853" cy="305157"/>
          </a:xfrm>
          <a:prstGeom prst="rect">
            <a:avLst/>
          </a:prstGeom>
          <a:noFill/>
          <a:ln/>
        </p:spPr>
        <p:txBody>
          <a:bodyPr wrap="none" lIns="0" tIns="0" rIns="0" bIns="0" rtlCol="0" anchor="t"/>
          <a:lstStyle/>
          <a:p>
            <a:pPr marL="0" indent="0" algn="l">
              <a:lnSpc>
                <a:spcPts val="2400"/>
              </a:lnSpc>
              <a:buNone/>
            </a:pPr>
            <a:r>
              <a:rPr lang="en-US" sz="1900" dirty="0">
                <a:solidFill>
                  <a:srgbClr val="3C3939"/>
                </a:solidFill>
                <a:latin typeface="Raleway" pitchFamily="34" charset="0"/>
                <a:ea typeface="Raleway" pitchFamily="34" charset="-122"/>
                <a:cs typeface="Raleway" pitchFamily="34" charset="-120"/>
              </a:rPr>
              <a:t>Curvilinear Motion</a:t>
            </a:r>
            <a:endParaRPr lang="en-US" sz="1900" dirty="0"/>
          </a:p>
        </p:txBody>
      </p:sp>
      <p:sp>
        <p:nvSpPr>
          <p:cNvPr id="19" name="Text 16"/>
          <p:cNvSpPr/>
          <p:nvPr/>
        </p:nvSpPr>
        <p:spPr>
          <a:xfrm>
            <a:off x="2051090" y="6098262"/>
            <a:ext cx="8238053" cy="937617"/>
          </a:xfrm>
          <a:prstGeom prst="rect">
            <a:avLst/>
          </a:prstGeom>
          <a:noFill/>
          <a:ln/>
        </p:spPr>
        <p:txBody>
          <a:bodyPr wrap="square" lIns="0" tIns="0" rIns="0" bIns="0" rtlCol="0" anchor="t"/>
          <a:lstStyle/>
          <a:p>
            <a:pPr marL="0" indent="0" algn="l">
              <a:lnSpc>
                <a:spcPts val="2450"/>
              </a:lnSpc>
              <a:buNone/>
            </a:pPr>
            <a:r>
              <a:rPr lang="en-US" sz="1500" dirty="0">
                <a:solidFill>
                  <a:srgbClr val="3C3939"/>
                </a:solidFill>
                <a:latin typeface="Roboto" pitchFamily="34" charset="0"/>
                <a:ea typeface="Roboto" pitchFamily="34" charset="-122"/>
                <a:cs typeface="Roboto" pitchFamily="34" charset="-120"/>
              </a:rPr>
              <a:t>Any motion that follows a curved path involves acceleration in two dimensions. The acceleration can be decomposed into components tangent to the path and perpendicular to the path.</a:t>
            </a:r>
            <a:endParaRPr lang="en-US" sz="15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793790" y="1147405"/>
            <a:ext cx="10773132"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Applications of Acceleration Time Graphs</a:t>
            </a:r>
            <a:endParaRPr lang="en-US" sz="4450" dirty="0"/>
          </a:p>
        </p:txBody>
      </p:sp>
      <p:pic>
        <p:nvPicPr>
          <p:cNvPr id="3" name="Image 0" descr="preencoded.png"/>
          <p:cNvPicPr>
            <a:picLocks noChangeAspect="1"/>
          </p:cNvPicPr>
          <p:nvPr/>
        </p:nvPicPr>
        <p:blipFill>
          <a:blip r:embed="rId3"/>
          <a:stretch>
            <a:fillRect/>
          </a:stretch>
        </p:blipFill>
        <p:spPr>
          <a:xfrm>
            <a:off x="793790" y="2309813"/>
            <a:ext cx="4120753" cy="2546747"/>
          </a:xfrm>
          <a:prstGeom prst="rect">
            <a:avLst/>
          </a:prstGeom>
        </p:spPr>
      </p:pic>
      <p:sp>
        <p:nvSpPr>
          <p:cNvPr id="4" name="Text 1"/>
          <p:cNvSpPr/>
          <p:nvPr/>
        </p:nvSpPr>
        <p:spPr>
          <a:xfrm>
            <a:off x="793790" y="5140047"/>
            <a:ext cx="3158490"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Automotive Engineering</a:t>
            </a:r>
            <a:endParaRPr lang="en-US" sz="2200" dirty="0"/>
          </a:p>
        </p:txBody>
      </p:sp>
      <p:sp>
        <p:nvSpPr>
          <p:cNvPr id="5" name="Text 2"/>
          <p:cNvSpPr/>
          <p:nvPr/>
        </p:nvSpPr>
        <p:spPr>
          <a:xfrm>
            <a:off x="793790" y="5630466"/>
            <a:ext cx="4120753" cy="1088708"/>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Acceleration time graphs are used to analyze vehicle performance, design optimized engines, and improve safety.</a:t>
            </a:r>
            <a:endParaRPr lang="en-US" sz="1750" dirty="0"/>
          </a:p>
        </p:txBody>
      </p:sp>
      <p:pic>
        <p:nvPicPr>
          <p:cNvPr id="6" name="Image 1" descr="preencoded.png"/>
          <p:cNvPicPr>
            <a:picLocks noChangeAspect="1"/>
          </p:cNvPicPr>
          <p:nvPr/>
        </p:nvPicPr>
        <p:blipFill>
          <a:blip r:embed="rId4"/>
          <a:stretch>
            <a:fillRect/>
          </a:stretch>
        </p:blipFill>
        <p:spPr>
          <a:xfrm>
            <a:off x="5254704" y="2309813"/>
            <a:ext cx="4120872" cy="2546866"/>
          </a:xfrm>
          <a:prstGeom prst="rect">
            <a:avLst/>
          </a:prstGeom>
        </p:spPr>
      </p:pic>
      <p:sp>
        <p:nvSpPr>
          <p:cNvPr id="7" name="Text 3"/>
          <p:cNvSpPr/>
          <p:nvPr/>
        </p:nvSpPr>
        <p:spPr>
          <a:xfrm>
            <a:off x="5254704" y="514016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Aerospace</a:t>
            </a:r>
            <a:endParaRPr lang="en-US" sz="2200" dirty="0"/>
          </a:p>
        </p:txBody>
      </p:sp>
      <p:sp>
        <p:nvSpPr>
          <p:cNvPr id="8" name="Text 4"/>
          <p:cNvSpPr/>
          <p:nvPr/>
        </p:nvSpPr>
        <p:spPr>
          <a:xfrm>
            <a:off x="5254704" y="5630585"/>
            <a:ext cx="4120872" cy="1088708"/>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Graphs help engineers understand the dynamics of spacecraft, optimize launch trajectories, and ensure safe re-entry.</a:t>
            </a:r>
            <a:endParaRPr lang="en-US" sz="1750" dirty="0"/>
          </a:p>
        </p:txBody>
      </p:sp>
      <p:pic>
        <p:nvPicPr>
          <p:cNvPr id="9" name="Image 2" descr="preencoded.png"/>
          <p:cNvPicPr>
            <a:picLocks noChangeAspect="1"/>
          </p:cNvPicPr>
          <p:nvPr/>
        </p:nvPicPr>
        <p:blipFill>
          <a:blip r:embed="rId5"/>
          <a:stretch>
            <a:fillRect/>
          </a:stretch>
        </p:blipFill>
        <p:spPr>
          <a:xfrm>
            <a:off x="9715738" y="2309813"/>
            <a:ext cx="4120753" cy="2546747"/>
          </a:xfrm>
          <a:prstGeom prst="rect">
            <a:avLst/>
          </a:prstGeom>
        </p:spPr>
      </p:pic>
      <p:sp>
        <p:nvSpPr>
          <p:cNvPr id="10" name="Text 5"/>
          <p:cNvSpPr/>
          <p:nvPr/>
        </p:nvSpPr>
        <p:spPr>
          <a:xfrm>
            <a:off x="9715738" y="514004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Sports Analysis</a:t>
            </a:r>
            <a:endParaRPr lang="en-US" sz="2200" dirty="0"/>
          </a:p>
        </p:txBody>
      </p:sp>
      <p:sp>
        <p:nvSpPr>
          <p:cNvPr id="11" name="Text 6"/>
          <p:cNvSpPr/>
          <p:nvPr/>
        </p:nvSpPr>
        <p:spPr>
          <a:xfrm>
            <a:off x="9715738" y="5630466"/>
            <a:ext cx="4120753" cy="1451610"/>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These graphs help coaches analyze athlete performance, identify strengths and weaknesses, and improve training strategies.</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609374"/>
            <a:ext cx="7259003"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Introduction to Acceleration</a:t>
            </a:r>
            <a:endParaRPr lang="en-US" sz="4450" dirty="0"/>
          </a:p>
        </p:txBody>
      </p:sp>
      <p:sp>
        <p:nvSpPr>
          <p:cNvPr id="4" name="Text 1"/>
          <p:cNvSpPr/>
          <p:nvPr/>
        </p:nvSpPr>
        <p:spPr>
          <a:xfrm>
            <a:off x="793790" y="3658314"/>
            <a:ext cx="7556421" cy="362903"/>
          </a:xfrm>
          <a:prstGeom prst="rect">
            <a:avLst/>
          </a:prstGeom>
          <a:noFill/>
          <a:ln/>
        </p:spPr>
        <p:txBody>
          <a:bodyPr wrap="non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Acceleration is a fundamental concept in physics.</a:t>
            </a:r>
            <a:endParaRPr lang="en-US" sz="1750" dirty="0"/>
          </a:p>
        </p:txBody>
      </p:sp>
      <p:sp>
        <p:nvSpPr>
          <p:cNvPr id="5" name="Text 2"/>
          <p:cNvSpPr/>
          <p:nvPr/>
        </p:nvSpPr>
        <p:spPr>
          <a:xfrm>
            <a:off x="793790" y="4276368"/>
            <a:ext cx="7556421" cy="362903"/>
          </a:xfrm>
          <a:prstGeom prst="rect">
            <a:avLst/>
          </a:prstGeom>
          <a:noFill/>
          <a:ln/>
        </p:spPr>
        <p:txBody>
          <a:bodyPr wrap="non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It describes the rate at which an object's velocity changes over time.</a:t>
            </a:r>
            <a:endParaRPr lang="en-US" sz="1750" dirty="0"/>
          </a:p>
        </p:txBody>
      </p:sp>
      <p:sp>
        <p:nvSpPr>
          <p:cNvPr id="6" name="Text 3"/>
          <p:cNvSpPr/>
          <p:nvPr/>
        </p:nvSpPr>
        <p:spPr>
          <a:xfrm>
            <a:off x="793790" y="4894421"/>
            <a:ext cx="7556421" cy="725805"/>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Acceleration can be positive or negative, representing a change in speed or direction.</a:t>
            </a:r>
            <a:endParaRPr lang="en-US" sz="17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00894" y="886897"/>
            <a:ext cx="7715012" cy="1275874"/>
          </a:xfrm>
          <a:prstGeom prst="rect">
            <a:avLst/>
          </a:prstGeom>
          <a:noFill/>
          <a:ln/>
        </p:spPr>
        <p:txBody>
          <a:bodyPr wrap="square" lIns="0" tIns="0" rIns="0" bIns="0" rtlCol="0" anchor="t"/>
          <a:lstStyle/>
          <a:p>
            <a:pPr marL="0" indent="0">
              <a:lnSpc>
                <a:spcPts val="5000"/>
              </a:lnSpc>
              <a:buNone/>
            </a:pPr>
            <a:r>
              <a:rPr lang="en-US" sz="4000" dirty="0">
                <a:solidFill>
                  <a:srgbClr val="1B1B27"/>
                </a:solidFill>
                <a:latin typeface="Raleway" pitchFamily="34" charset="0"/>
                <a:ea typeface="Raleway" pitchFamily="34" charset="-122"/>
                <a:cs typeface="Raleway" pitchFamily="34" charset="-120"/>
              </a:rPr>
              <a:t>Importance of Acceleration Time Graphs</a:t>
            </a:r>
            <a:endParaRPr lang="en-US" sz="4000" dirty="0"/>
          </a:p>
        </p:txBody>
      </p:sp>
      <p:sp>
        <p:nvSpPr>
          <p:cNvPr id="4" name="Shape 1"/>
          <p:cNvSpPr/>
          <p:nvPr/>
        </p:nvSpPr>
        <p:spPr>
          <a:xfrm>
            <a:off x="6200894" y="2468880"/>
            <a:ext cx="3755469" cy="2171462"/>
          </a:xfrm>
          <a:prstGeom prst="roundRect">
            <a:avLst>
              <a:gd name="adj" fmla="val 3949"/>
            </a:avLst>
          </a:prstGeom>
          <a:solidFill>
            <a:srgbClr val="E1E1EA"/>
          </a:solidFill>
          <a:ln w="7620">
            <a:solidFill>
              <a:srgbClr val="C7C7D0"/>
            </a:solidFill>
            <a:prstDash val="solid"/>
          </a:ln>
        </p:spPr>
      </p:sp>
      <p:sp>
        <p:nvSpPr>
          <p:cNvPr id="5" name="Text 2"/>
          <p:cNvSpPr/>
          <p:nvPr/>
        </p:nvSpPr>
        <p:spPr>
          <a:xfrm>
            <a:off x="6412587" y="2680573"/>
            <a:ext cx="2551748" cy="318849"/>
          </a:xfrm>
          <a:prstGeom prst="rect">
            <a:avLst/>
          </a:prstGeom>
          <a:noFill/>
          <a:ln/>
        </p:spPr>
        <p:txBody>
          <a:bodyPr wrap="none" lIns="0" tIns="0" rIns="0" bIns="0" rtlCol="0" anchor="t"/>
          <a:lstStyle/>
          <a:p>
            <a:pPr marL="0" indent="0">
              <a:lnSpc>
                <a:spcPts val="2500"/>
              </a:lnSpc>
              <a:buNone/>
            </a:pPr>
            <a:r>
              <a:rPr lang="en-US" sz="2000" dirty="0">
                <a:solidFill>
                  <a:srgbClr val="3C3939"/>
                </a:solidFill>
                <a:latin typeface="Raleway" pitchFamily="34" charset="0"/>
                <a:ea typeface="Raleway" pitchFamily="34" charset="-122"/>
                <a:cs typeface="Raleway" pitchFamily="34" charset="-120"/>
              </a:rPr>
              <a:t>Analyze Motion</a:t>
            </a:r>
            <a:endParaRPr lang="en-US" sz="2000" dirty="0"/>
          </a:p>
        </p:txBody>
      </p:sp>
      <p:sp>
        <p:nvSpPr>
          <p:cNvPr id="6" name="Text 3"/>
          <p:cNvSpPr/>
          <p:nvPr/>
        </p:nvSpPr>
        <p:spPr>
          <a:xfrm>
            <a:off x="6412587" y="3121819"/>
            <a:ext cx="3332083" cy="1306830"/>
          </a:xfrm>
          <a:prstGeom prst="rect">
            <a:avLst/>
          </a:prstGeom>
          <a:noFill/>
          <a:ln/>
        </p:spPr>
        <p:txBody>
          <a:bodyPr wrap="square" lIns="0" tIns="0" rIns="0" bIns="0" rtlCol="0" anchor="t"/>
          <a:lstStyle/>
          <a:p>
            <a:pPr marL="0" indent="0">
              <a:lnSpc>
                <a:spcPts val="2550"/>
              </a:lnSpc>
              <a:buNone/>
            </a:pPr>
            <a:r>
              <a:rPr lang="en-US" sz="1600" dirty="0">
                <a:solidFill>
                  <a:srgbClr val="3C3939"/>
                </a:solidFill>
                <a:latin typeface="Roboto" pitchFamily="34" charset="0"/>
                <a:ea typeface="Roboto" pitchFamily="34" charset="-122"/>
                <a:cs typeface="Roboto" pitchFamily="34" charset="-120"/>
              </a:rPr>
              <a:t>Acceleration time graphs provide a visual representation of an object's motion, revealing its speed and direction changes over time.</a:t>
            </a:r>
            <a:endParaRPr lang="en-US" sz="1600" dirty="0"/>
          </a:p>
        </p:txBody>
      </p:sp>
      <p:sp>
        <p:nvSpPr>
          <p:cNvPr id="7" name="Shape 4"/>
          <p:cNvSpPr/>
          <p:nvPr/>
        </p:nvSpPr>
        <p:spPr>
          <a:xfrm>
            <a:off x="10160437" y="2468880"/>
            <a:ext cx="3755469" cy="2171462"/>
          </a:xfrm>
          <a:prstGeom prst="roundRect">
            <a:avLst>
              <a:gd name="adj" fmla="val 3949"/>
            </a:avLst>
          </a:prstGeom>
          <a:solidFill>
            <a:srgbClr val="E1E1EA"/>
          </a:solidFill>
          <a:ln w="7620">
            <a:solidFill>
              <a:srgbClr val="C7C7D0"/>
            </a:solidFill>
            <a:prstDash val="solid"/>
          </a:ln>
        </p:spPr>
      </p:sp>
      <p:sp>
        <p:nvSpPr>
          <p:cNvPr id="8" name="Text 5"/>
          <p:cNvSpPr/>
          <p:nvPr/>
        </p:nvSpPr>
        <p:spPr>
          <a:xfrm>
            <a:off x="10372130" y="2680573"/>
            <a:ext cx="2764869" cy="318849"/>
          </a:xfrm>
          <a:prstGeom prst="rect">
            <a:avLst/>
          </a:prstGeom>
          <a:noFill/>
          <a:ln/>
        </p:spPr>
        <p:txBody>
          <a:bodyPr wrap="none" lIns="0" tIns="0" rIns="0" bIns="0" rtlCol="0" anchor="t"/>
          <a:lstStyle/>
          <a:p>
            <a:pPr marL="0" indent="0">
              <a:lnSpc>
                <a:spcPts val="2500"/>
              </a:lnSpc>
              <a:buNone/>
            </a:pPr>
            <a:r>
              <a:rPr lang="en-US" sz="2000" dirty="0">
                <a:solidFill>
                  <a:srgbClr val="3C3939"/>
                </a:solidFill>
                <a:latin typeface="Raleway" pitchFamily="34" charset="0"/>
                <a:ea typeface="Raleway" pitchFamily="34" charset="-122"/>
                <a:cs typeface="Raleway" pitchFamily="34" charset="-120"/>
              </a:rPr>
              <a:t>Predict Future Behavior</a:t>
            </a:r>
            <a:endParaRPr lang="en-US" sz="2000" dirty="0"/>
          </a:p>
        </p:txBody>
      </p:sp>
      <p:sp>
        <p:nvSpPr>
          <p:cNvPr id="9" name="Text 6"/>
          <p:cNvSpPr/>
          <p:nvPr/>
        </p:nvSpPr>
        <p:spPr>
          <a:xfrm>
            <a:off x="10372130" y="3121819"/>
            <a:ext cx="3332083" cy="1306830"/>
          </a:xfrm>
          <a:prstGeom prst="rect">
            <a:avLst/>
          </a:prstGeom>
          <a:noFill/>
          <a:ln/>
        </p:spPr>
        <p:txBody>
          <a:bodyPr wrap="square" lIns="0" tIns="0" rIns="0" bIns="0" rtlCol="0" anchor="t"/>
          <a:lstStyle/>
          <a:p>
            <a:pPr marL="0" indent="0">
              <a:lnSpc>
                <a:spcPts val="2550"/>
              </a:lnSpc>
              <a:buNone/>
            </a:pPr>
            <a:r>
              <a:rPr lang="en-US" sz="1600" dirty="0">
                <a:solidFill>
                  <a:srgbClr val="3C3939"/>
                </a:solidFill>
                <a:latin typeface="Roboto" pitchFamily="34" charset="0"/>
                <a:ea typeface="Roboto" pitchFamily="34" charset="-122"/>
                <a:cs typeface="Roboto" pitchFamily="34" charset="-120"/>
              </a:rPr>
              <a:t>By analyzing the graph's slope and area, we can predict the object's velocity and displacement at any given time.</a:t>
            </a:r>
            <a:endParaRPr lang="en-US" sz="1600" dirty="0"/>
          </a:p>
        </p:txBody>
      </p:sp>
      <p:sp>
        <p:nvSpPr>
          <p:cNvPr id="10" name="Shape 7"/>
          <p:cNvSpPr/>
          <p:nvPr/>
        </p:nvSpPr>
        <p:spPr>
          <a:xfrm>
            <a:off x="6200894" y="4844415"/>
            <a:ext cx="3755469" cy="2498169"/>
          </a:xfrm>
          <a:prstGeom prst="roundRect">
            <a:avLst>
              <a:gd name="adj" fmla="val 3432"/>
            </a:avLst>
          </a:prstGeom>
          <a:solidFill>
            <a:srgbClr val="E1E1EA"/>
          </a:solidFill>
          <a:ln w="7620">
            <a:solidFill>
              <a:srgbClr val="C7C7D0"/>
            </a:solidFill>
            <a:prstDash val="solid"/>
          </a:ln>
        </p:spPr>
      </p:sp>
      <p:sp>
        <p:nvSpPr>
          <p:cNvPr id="11" name="Text 8"/>
          <p:cNvSpPr/>
          <p:nvPr/>
        </p:nvSpPr>
        <p:spPr>
          <a:xfrm>
            <a:off x="6412587" y="5056108"/>
            <a:ext cx="2655451" cy="318849"/>
          </a:xfrm>
          <a:prstGeom prst="rect">
            <a:avLst/>
          </a:prstGeom>
          <a:noFill/>
          <a:ln/>
        </p:spPr>
        <p:txBody>
          <a:bodyPr wrap="none" lIns="0" tIns="0" rIns="0" bIns="0" rtlCol="0" anchor="t"/>
          <a:lstStyle/>
          <a:p>
            <a:pPr marL="0" indent="0">
              <a:lnSpc>
                <a:spcPts val="2500"/>
              </a:lnSpc>
              <a:buNone/>
            </a:pPr>
            <a:r>
              <a:rPr lang="en-US" sz="2000" dirty="0">
                <a:solidFill>
                  <a:srgbClr val="3C3939"/>
                </a:solidFill>
                <a:latin typeface="Raleway" pitchFamily="34" charset="0"/>
                <a:ea typeface="Raleway" pitchFamily="34" charset="-122"/>
                <a:cs typeface="Raleway" pitchFamily="34" charset="-120"/>
              </a:rPr>
              <a:t>Calculate Acceleration</a:t>
            </a:r>
            <a:endParaRPr lang="en-US" sz="2000" dirty="0"/>
          </a:p>
        </p:txBody>
      </p:sp>
      <p:sp>
        <p:nvSpPr>
          <p:cNvPr id="12" name="Text 9"/>
          <p:cNvSpPr/>
          <p:nvPr/>
        </p:nvSpPr>
        <p:spPr>
          <a:xfrm>
            <a:off x="6412587" y="5497354"/>
            <a:ext cx="3332083" cy="1306830"/>
          </a:xfrm>
          <a:prstGeom prst="rect">
            <a:avLst/>
          </a:prstGeom>
          <a:noFill/>
          <a:ln/>
        </p:spPr>
        <p:txBody>
          <a:bodyPr wrap="square" lIns="0" tIns="0" rIns="0" bIns="0" rtlCol="0" anchor="t"/>
          <a:lstStyle/>
          <a:p>
            <a:pPr marL="0" indent="0">
              <a:lnSpc>
                <a:spcPts val="2550"/>
              </a:lnSpc>
              <a:buNone/>
            </a:pPr>
            <a:r>
              <a:rPr lang="en-US" sz="1600" dirty="0">
                <a:solidFill>
                  <a:srgbClr val="3C3939"/>
                </a:solidFill>
                <a:latin typeface="Roboto" pitchFamily="34" charset="0"/>
                <a:ea typeface="Roboto" pitchFamily="34" charset="-122"/>
                <a:cs typeface="Roboto" pitchFamily="34" charset="-120"/>
              </a:rPr>
              <a:t>Graphs allow for precise measurement of acceleration, which is crucial for understanding the forces acting on an object.</a:t>
            </a:r>
            <a:endParaRPr lang="en-US" sz="1600" dirty="0"/>
          </a:p>
        </p:txBody>
      </p:sp>
      <p:sp>
        <p:nvSpPr>
          <p:cNvPr id="13" name="Shape 10"/>
          <p:cNvSpPr/>
          <p:nvPr/>
        </p:nvSpPr>
        <p:spPr>
          <a:xfrm>
            <a:off x="10160437" y="4844415"/>
            <a:ext cx="3755469" cy="2498169"/>
          </a:xfrm>
          <a:prstGeom prst="roundRect">
            <a:avLst>
              <a:gd name="adj" fmla="val 3432"/>
            </a:avLst>
          </a:prstGeom>
          <a:solidFill>
            <a:srgbClr val="E1E1EA"/>
          </a:solidFill>
          <a:ln w="7620">
            <a:solidFill>
              <a:srgbClr val="C7C7D0"/>
            </a:solidFill>
            <a:prstDash val="solid"/>
          </a:ln>
        </p:spPr>
      </p:sp>
      <p:sp>
        <p:nvSpPr>
          <p:cNvPr id="14" name="Text 11"/>
          <p:cNvSpPr/>
          <p:nvPr/>
        </p:nvSpPr>
        <p:spPr>
          <a:xfrm>
            <a:off x="10372130" y="5056108"/>
            <a:ext cx="2551748" cy="318849"/>
          </a:xfrm>
          <a:prstGeom prst="rect">
            <a:avLst/>
          </a:prstGeom>
          <a:noFill/>
          <a:ln/>
        </p:spPr>
        <p:txBody>
          <a:bodyPr wrap="none" lIns="0" tIns="0" rIns="0" bIns="0" rtlCol="0" anchor="t"/>
          <a:lstStyle/>
          <a:p>
            <a:pPr marL="0" indent="0">
              <a:lnSpc>
                <a:spcPts val="2500"/>
              </a:lnSpc>
              <a:buNone/>
            </a:pPr>
            <a:r>
              <a:rPr lang="en-US" sz="2000" dirty="0">
                <a:solidFill>
                  <a:srgbClr val="3C3939"/>
                </a:solidFill>
                <a:latin typeface="Raleway" pitchFamily="34" charset="0"/>
                <a:ea typeface="Raleway" pitchFamily="34" charset="-122"/>
                <a:cs typeface="Raleway" pitchFamily="34" charset="-120"/>
              </a:rPr>
              <a:t>Problem-Solving</a:t>
            </a:r>
            <a:endParaRPr lang="en-US" sz="2000" dirty="0"/>
          </a:p>
        </p:txBody>
      </p:sp>
      <p:sp>
        <p:nvSpPr>
          <p:cNvPr id="15" name="Text 12"/>
          <p:cNvSpPr/>
          <p:nvPr/>
        </p:nvSpPr>
        <p:spPr>
          <a:xfrm>
            <a:off x="10372130" y="5497354"/>
            <a:ext cx="3332083" cy="1633538"/>
          </a:xfrm>
          <a:prstGeom prst="rect">
            <a:avLst/>
          </a:prstGeom>
          <a:noFill/>
          <a:ln/>
        </p:spPr>
        <p:txBody>
          <a:bodyPr wrap="square" lIns="0" tIns="0" rIns="0" bIns="0" rtlCol="0" anchor="t"/>
          <a:lstStyle/>
          <a:p>
            <a:pPr marL="0" indent="0">
              <a:lnSpc>
                <a:spcPts val="2550"/>
              </a:lnSpc>
              <a:buNone/>
            </a:pPr>
            <a:r>
              <a:rPr lang="en-US" sz="1600" dirty="0">
                <a:solidFill>
                  <a:srgbClr val="3C3939"/>
                </a:solidFill>
                <a:latin typeface="Roboto" pitchFamily="34" charset="0"/>
                <a:ea typeface="Roboto" pitchFamily="34" charset="-122"/>
                <a:cs typeface="Roboto" pitchFamily="34" charset="-120"/>
              </a:rPr>
              <a:t>They are invaluable tools for solving physics problems, allowing us to understand the relationship between acceleration, velocity, and displacement.</a:t>
            </a:r>
            <a:endParaRPr lang="en-US"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31255" y="1087160"/>
            <a:ext cx="7635954" cy="665083"/>
          </a:xfrm>
          <a:prstGeom prst="rect">
            <a:avLst/>
          </a:prstGeom>
          <a:noFill/>
          <a:ln/>
        </p:spPr>
        <p:txBody>
          <a:bodyPr wrap="none" lIns="0" tIns="0" rIns="0" bIns="0" rtlCol="0" anchor="t"/>
          <a:lstStyle/>
          <a:p>
            <a:pPr marL="0" indent="0">
              <a:lnSpc>
                <a:spcPts val="5200"/>
              </a:lnSpc>
              <a:buNone/>
            </a:pPr>
            <a:r>
              <a:rPr lang="en-US" sz="4150" dirty="0">
                <a:solidFill>
                  <a:srgbClr val="1B1B27"/>
                </a:solidFill>
                <a:latin typeface="Raleway" pitchFamily="34" charset="0"/>
                <a:ea typeface="Raleway" pitchFamily="34" charset="-122"/>
                <a:cs typeface="Raleway" pitchFamily="34" charset="-120"/>
              </a:rPr>
              <a:t>Conclusion and Key Takeaways</a:t>
            </a:r>
            <a:endParaRPr lang="en-US" sz="4150" dirty="0"/>
          </a:p>
        </p:txBody>
      </p:sp>
      <p:sp>
        <p:nvSpPr>
          <p:cNvPr id="4" name="Shape 1"/>
          <p:cNvSpPr/>
          <p:nvPr/>
        </p:nvSpPr>
        <p:spPr>
          <a:xfrm>
            <a:off x="6231255" y="2071449"/>
            <a:ext cx="3720822" cy="2935843"/>
          </a:xfrm>
          <a:prstGeom prst="roundRect">
            <a:avLst>
              <a:gd name="adj" fmla="val 3045"/>
            </a:avLst>
          </a:prstGeom>
          <a:solidFill>
            <a:srgbClr val="E1E1EA"/>
          </a:solidFill>
          <a:ln w="7620">
            <a:solidFill>
              <a:srgbClr val="C7C7D0"/>
            </a:solidFill>
            <a:prstDash val="solid"/>
          </a:ln>
        </p:spPr>
      </p:sp>
      <p:sp>
        <p:nvSpPr>
          <p:cNvPr id="5" name="Text 2"/>
          <p:cNvSpPr/>
          <p:nvPr/>
        </p:nvSpPr>
        <p:spPr>
          <a:xfrm>
            <a:off x="6451640" y="2291834"/>
            <a:ext cx="3280053" cy="664845"/>
          </a:xfrm>
          <a:prstGeom prst="rect">
            <a:avLst/>
          </a:prstGeom>
          <a:noFill/>
          <a:ln/>
        </p:spPr>
        <p:txBody>
          <a:bodyPr wrap="square" lIns="0" tIns="0" rIns="0" bIns="0" rtlCol="0" anchor="t"/>
          <a:lstStyle/>
          <a:p>
            <a:pPr marL="0" indent="0">
              <a:lnSpc>
                <a:spcPts val="2600"/>
              </a:lnSpc>
              <a:buNone/>
            </a:pPr>
            <a:r>
              <a:rPr lang="en-US" sz="2050" dirty="0">
                <a:solidFill>
                  <a:srgbClr val="3C3939"/>
                </a:solidFill>
                <a:latin typeface="Raleway" pitchFamily="34" charset="0"/>
                <a:ea typeface="Raleway" pitchFamily="34" charset="-122"/>
                <a:cs typeface="Raleway" pitchFamily="34" charset="-120"/>
              </a:rPr>
              <a:t>Understanding Acceleration</a:t>
            </a:r>
            <a:endParaRPr lang="en-US" sz="2050" dirty="0"/>
          </a:p>
        </p:txBody>
      </p:sp>
      <p:sp>
        <p:nvSpPr>
          <p:cNvPr id="6" name="Text 3"/>
          <p:cNvSpPr/>
          <p:nvPr/>
        </p:nvSpPr>
        <p:spPr>
          <a:xfrm>
            <a:off x="6451640" y="3084314"/>
            <a:ext cx="3280053" cy="1702594"/>
          </a:xfrm>
          <a:prstGeom prst="rect">
            <a:avLst/>
          </a:prstGeom>
          <a:noFill/>
          <a:ln/>
        </p:spPr>
        <p:txBody>
          <a:bodyPr wrap="square" lIns="0" tIns="0" rIns="0" bIns="0" rtlCol="0" anchor="t"/>
          <a:lstStyle/>
          <a:p>
            <a:pPr marL="0" indent="0">
              <a:lnSpc>
                <a:spcPts val="2650"/>
              </a:lnSpc>
              <a:buNone/>
            </a:pPr>
            <a:r>
              <a:rPr lang="en-US" sz="1650" dirty="0">
                <a:solidFill>
                  <a:srgbClr val="3C3939"/>
                </a:solidFill>
                <a:latin typeface="Roboto" pitchFamily="34" charset="0"/>
                <a:ea typeface="Roboto" pitchFamily="34" charset="-122"/>
                <a:cs typeface="Roboto" pitchFamily="34" charset="-120"/>
              </a:rPr>
              <a:t>Acceleration time graphs provide insights into the motion of objects. These graphs are essential tools for understanding how velocity changes over time.</a:t>
            </a:r>
            <a:endParaRPr lang="en-US" sz="1650" dirty="0"/>
          </a:p>
        </p:txBody>
      </p:sp>
      <p:sp>
        <p:nvSpPr>
          <p:cNvPr id="7" name="Shape 4"/>
          <p:cNvSpPr/>
          <p:nvPr/>
        </p:nvSpPr>
        <p:spPr>
          <a:xfrm>
            <a:off x="10164842" y="2071449"/>
            <a:ext cx="3720822" cy="2935843"/>
          </a:xfrm>
          <a:prstGeom prst="roundRect">
            <a:avLst>
              <a:gd name="adj" fmla="val 3045"/>
            </a:avLst>
          </a:prstGeom>
          <a:solidFill>
            <a:srgbClr val="E1E1EA"/>
          </a:solidFill>
          <a:ln w="7620">
            <a:solidFill>
              <a:srgbClr val="C7C7D0"/>
            </a:solidFill>
            <a:prstDash val="solid"/>
          </a:ln>
        </p:spPr>
      </p:sp>
      <p:sp>
        <p:nvSpPr>
          <p:cNvPr id="8" name="Text 5"/>
          <p:cNvSpPr/>
          <p:nvPr/>
        </p:nvSpPr>
        <p:spPr>
          <a:xfrm>
            <a:off x="10385227" y="2291834"/>
            <a:ext cx="2660333" cy="332423"/>
          </a:xfrm>
          <a:prstGeom prst="rect">
            <a:avLst/>
          </a:prstGeom>
          <a:noFill/>
          <a:ln/>
        </p:spPr>
        <p:txBody>
          <a:bodyPr wrap="none" lIns="0" tIns="0" rIns="0" bIns="0" rtlCol="0" anchor="t"/>
          <a:lstStyle/>
          <a:p>
            <a:pPr marL="0" indent="0">
              <a:lnSpc>
                <a:spcPts val="2600"/>
              </a:lnSpc>
              <a:buNone/>
            </a:pPr>
            <a:r>
              <a:rPr lang="en-US" sz="2050" dirty="0">
                <a:solidFill>
                  <a:srgbClr val="3C3939"/>
                </a:solidFill>
                <a:latin typeface="Raleway" pitchFamily="34" charset="0"/>
                <a:ea typeface="Raleway" pitchFamily="34" charset="-122"/>
                <a:cs typeface="Raleway" pitchFamily="34" charset="-120"/>
              </a:rPr>
              <a:t>Visualizing Motion</a:t>
            </a:r>
            <a:endParaRPr lang="en-US" sz="2050" dirty="0"/>
          </a:p>
        </p:txBody>
      </p:sp>
      <p:sp>
        <p:nvSpPr>
          <p:cNvPr id="9" name="Text 6"/>
          <p:cNvSpPr/>
          <p:nvPr/>
        </p:nvSpPr>
        <p:spPr>
          <a:xfrm>
            <a:off x="10385227" y="2751892"/>
            <a:ext cx="3280053" cy="1702594"/>
          </a:xfrm>
          <a:prstGeom prst="rect">
            <a:avLst/>
          </a:prstGeom>
          <a:noFill/>
          <a:ln/>
        </p:spPr>
        <p:txBody>
          <a:bodyPr wrap="square" lIns="0" tIns="0" rIns="0" bIns="0" rtlCol="0" anchor="t"/>
          <a:lstStyle/>
          <a:p>
            <a:pPr marL="0" indent="0">
              <a:lnSpc>
                <a:spcPts val="2650"/>
              </a:lnSpc>
              <a:buNone/>
            </a:pPr>
            <a:r>
              <a:rPr lang="en-US" sz="1650" dirty="0">
                <a:solidFill>
                  <a:srgbClr val="3C3939"/>
                </a:solidFill>
                <a:latin typeface="Roboto" pitchFamily="34" charset="0"/>
                <a:ea typeface="Roboto" pitchFamily="34" charset="-122"/>
                <a:cs typeface="Roboto" pitchFamily="34" charset="-120"/>
              </a:rPr>
              <a:t>These graphs are powerful tools for understanding and analyzing complex motion patterns, whether in physics, engineering, or other scientific fields.</a:t>
            </a:r>
            <a:endParaRPr lang="en-US" sz="1650" dirty="0"/>
          </a:p>
        </p:txBody>
      </p:sp>
      <p:sp>
        <p:nvSpPr>
          <p:cNvPr id="10" name="Shape 7"/>
          <p:cNvSpPr/>
          <p:nvPr/>
        </p:nvSpPr>
        <p:spPr>
          <a:xfrm>
            <a:off x="6231255" y="5220057"/>
            <a:ext cx="7654290" cy="1922383"/>
          </a:xfrm>
          <a:prstGeom prst="roundRect">
            <a:avLst>
              <a:gd name="adj" fmla="val 4650"/>
            </a:avLst>
          </a:prstGeom>
          <a:solidFill>
            <a:srgbClr val="E1E1EA"/>
          </a:solidFill>
          <a:ln w="7620">
            <a:solidFill>
              <a:srgbClr val="C7C7D0"/>
            </a:solidFill>
            <a:prstDash val="solid"/>
          </a:ln>
        </p:spPr>
      </p:sp>
      <p:sp>
        <p:nvSpPr>
          <p:cNvPr id="11" name="Text 8"/>
          <p:cNvSpPr/>
          <p:nvPr/>
        </p:nvSpPr>
        <p:spPr>
          <a:xfrm>
            <a:off x="6451640" y="5440442"/>
            <a:ext cx="3569613" cy="332423"/>
          </a:xfrm>
          <a:prstGeom prst="rect">
            <a:avLst/>
          </a:prstGeom>
          <a:noFill/>
          <a:ln/>
        </p:spPr>
        <p:txBody>
          <a:bodyPr wrap="none" lIns="0" tIns="0" rIns="0" bIns="0" rtlCol="0" anchor="t"/>
          <a:lstStyle/>
          <a:p>
            <a:pPr marL="0" indent="0">
              <a:lnSpc>
                <a:spcPts val="2600"/>
              </a:lnSpc>
              <a:buNone/>
            </a:pPr>
            <a:r>
              <a:rPr lang="en-US" sz="2050" dirty="0">
                <a:solidFill>
                  <a:srgbClr val="3C3939"/>
                </a:solidFill>
                <a:latin typeface="Raleway" pitchFamily="34" charset="0"/>
                <a:ea typeface="Raleway" pitchFamily="34" charset="-122"/>
                <a:cs typeface="Raleway" pitchFamily="34" charset="-120"/>
              </a:rPr>
              <a:t>Applications in Various Fields</a:t>
            </a:r>
            <a:endParaRPr lang="en-US" sz="2050" dirty="0"/>
          </a:p>
        </p:txBody>
      </p:sp>
      <p:sp>
        <p:nvSpPr>
          <p:cNvPr id="12" name="Text 9"/>
          <p:cNvSpPr/>
          <p:nvPr/>
        </p:nvSpPr>
        <p:spPr>
          <a:xfrm>
            <a:off x="6451640" y="5900499"/>
            <a:ext cx="7213521" cy="1021556"/>
          </a:xfrm>
          <a:prstGeom prst="rect">
            <a:avLst/>
          </a:prstGeom>
          <a:noFill/>
          <a:ln/>
        </p:spPr>
        <p:txBody>
          <a:bodyPr wrap="square" lIns="0" tIns="0" rIns="0" bIns="0" rtlCol="0" anchor="t"/>
          <a:lstStyle/>
          <a:p>
            <a:pPr marL="0" indent="0">
              <a:lnSpc>
                <a:spcPts val="2650"/>
              </a:lnSpc>
              <a:buNone/>
            </a:pPr>
            <a:r>
              <a:rPr lang="en-US" sz="1650" dirty="0">
                <a:solidFill>
                  <a:srgbClr val="3C3939"/>
                </a:solidFill>
                <a:latin typeface="Roboto" pitchFamily="34" charset="0"/>
                <a:ea typeface="Roboto" pitchFamily="34" charset="-122"/>
                <a:cs typeface="Roboto" pitchFamily="34" charset="-120"/>
              </a:rPr>
              <a:t>Acceleration time graphs find applications in various fields such as physics, engineering, and sports, helping us understand motion and improve performance.</a:t>
            </a:r>
            <a:endParaRPr lang="en-US" sz="16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3172"/>
          </a:xfrm>
          <a:prstGeom prst="rect">
            <a:avLst/>
          </a:prstGeom>
        </p:spPr>
      </p:pic>
      <p:sp>
        <p:nvSpPr>
          <p:cNvPr id="3" name="Text 0"/>
          <p:cNvSpPr/>
          <p:nvPr/>
        </p:nvSpPr>
        <p:spPr>
          <a:xfrm>
            <a:off x="760095" y="597218"/>
            <a:ext cx="5429369" cy="678656"/>
          </a:xfrm>
          <a:prstGeom prst="rect">
            <a:avLst/>
          </a:prstGeom>
          <a:noFill/>
          <a:ln/>
        </p:spPr>
        <p:txBody>
          <a:bodyPr wrap="none" lIns="0" tIns="0" rIns="0" bIns="0" rtlCol="0" anchor="t"/>
          <a:lstStyle/>
          <a:p>
            <a:pPr marL="0" indent="0">
              <a:lnSpc>
                <a:spcPts val="5300"/>
              </a:lnSpc>
              <a:buNone/>
            </a:pPr>
            <a:r>
              <a:rPr lang="en-US" sz="4250" dirty="0">
                <a:solidFill>
                  <a:srgbClr val="1B1B27"/>
                </a:solidFill>
                <a:latin typeface="Raleway" pitchFamily="34" charset="0"/>
                <a:ea typeface="Raleway" pitchFamily="34" charset="-122"/>
                <a:cs typeface="Raleway" pitchFamily="34" charset="-120"/>
              </a:rPr>
              <a:t>Defining Acceleration</a:t>
            </a:r>
            <a:endParaRPr lang="en-US" sz="4250" dirty="0"/>
          </a:p>
        </p:txBody>
      </p:sp>
      <p:pic>
        <p:nvPicPr>
          <p:cNvPr id="4" name="Image 1" descr="preencoded.png"/>
          <p:cNvPicPr>
            <a:picLocks noChangeAspect="1"/>
          </p:cNvPicPr>
          <p:nvPr/>
        </p:nvPicPr>
        <p:blipFill>
          <a:blip r:embed="rId4"/>
          <a:stretch>
            <a:fillRect/>
          </a:stretch>
        </p:blipFill>
        <p:spPr>
          <a:xfrm>
            <a:off x="760095" y="1601629"/>
            <a:ext cx="542925" cy="542925"/>
          </a:xfrm>
          <a:prstGeom prst="rect">
            <a:avLst/>
          </a:prstGeom>
        </p:spPr>
      </p:pic>
      <p:sp>
        <p:nvSpPr>
          <p:cNvPr id="5" name="Text 1"/>
          <p:cNvSpPr/>
          <p:nvPr/>
        </p:nvSpPr>
        <p:spPr>
          <a:xfrm>
            <a:off x="760095" y="2361724"/>
            <a:ext cx="2714625" cy="339328"/>
          </a:xfrm>
          <a:prstGeom prst="rect">
            <a:avLst/>
          </a:prstGeom>
          <a:noFill/>
          <a:ln/>
        </p:spPr>
        <p:txBody>
          <a:bodyPr wrap="none" lIns="0" tIns="0" rIns="0" bIns="0" rtlCol="0" anchor="t"/>
          <a:lstStyle/>
          <a:p>
            <a:pPr marL="0" indent="0" algn="l">
              <a:lnSpc>
                <a:spcPts val="2650"/>
              </a:lnSpc>
              <a:buNone/>
            </a:pPr>
            <a:r>
              <a:rPr lang="en-US" sz="2100" dirty="0">
                <a:solidFill>
                  <a:srgbClr val="3C3939"/>
                </a:solidFill>
                <a:latin typeface="Raleway" pitchFamily="34" charset="0"/>
                <a:ea typeface="Raleway" pitchFamily="34" charset="-122"/>
                <a:cs typeface="Raleway" pitchFamily="34" charset="-120"/>
              </a:rPr>
              <a:t>Rate of Change</a:t>
            </a:r>
            <a:endParaRPr lang="en-US" sz="2100" dirty="0"/>
          </a:p>
        </p:txBody>
      </p:sp>
      <p:sp>
        <p:nvSpPr>
          <p:cNvPr id="6" name="Text 2"/>
          <p:cNvSpPr/>
          <p:nvPr/>
        </p:nvSpPr>
        <p:spPr>
          <a:xfrm>
            <a:off x="760095" y="2831306"/>
            <a:ext cx="7623810" cy="347424"/>
          </a:xfrm>
          <a:prstGeom prst="rect">
            <a:avLst/>
          </a:prstGeom>
          <a:noFill/>
          <a:ln/>
        </p:spPr>
        <p:txBody>
          <a:bodyPr wrap="none" lIns="0" tIns="0" rIns="0" bIns="0" rtlCol="0" anchor="t"/>
          <a:lstStyle/>
          <a:p>
            <a:pPr marL="0" indent="0" algn="l">
              <a:lnSpc>
                <a:spcPts val="2700"/>
              </a:lnSpc>
              <a:buNone/>
            </a:pPr>
            <a:r>
              <a:rPr lang="en-US" sz="1700" dirty="0">
                <a:solidFill>
                  <a:srgbClr val="3C3939"/>
                </a:solidFill>
                <a:latin typeface="Roboto" pitchFamily="34" charset="0"/>
                <a:ea typeface="Roboto" pitchFamily="34" charset="-122"/>
                <a:cs typeface="Roboto" pitchFamily="34" charset="-120"/>
              </a:rPr>
              <a:t>Acceleration is a measure of how quickly an object's velocity changes.</a:t>
            </a:r>
            <a:endParaRPr lang="en-US" sz="1700" dirty="0"/>
          </a:p>
        </p:txBody>
      </p:sp>
      <p:pic>
        <p:nvPicPr>
          <p:cNvPr id="7" name="Image 2" descr="preencoded.png"/>
          <p:cNvPicPr>
            <a:picLocks noChangeAspect="1"/>
          </p:cNvPicPr>
          <p:nvPr/>
        </p:nvPicPr>
        <p:blipFill>
          <a:blip r:embed="rId5"/>
          <a:stretch>
            <a:fillRect/>
          </a:stretch>
        </p:blipFill>
        <p:spPr>
          <a:xfrm>
            <a:off x="760095" y="3830241"/>
            <a:ext cx="542925" cy="542925"/>
          </a:xfrm>
          <a:prstGeom prst="rect">
            <a:avLst/>
          </a:prstGeom>
        </p:spPr>
      </p:pic>
      <p:sp>
        <p:nvSpPr>
          <p:cNvPr id="8" name="Text 3"/>
          <p:cNvSpPr/>
          <p:nvPr/>
        </p:nvSpPr>
        <p:spPr>
          <a:xfrm>
            <a:off x="760095" y="4590336"/>
            <a:ext cx="2714625" cy="339328"/>
          </a:xfrm>
          <a:prstGeom prst="rect">
            <a:avLst/>
          </a:prstGeom>
          <a:noFill/>
          <a:ln/>
        </p:spPr>
        <p:txBody>
          <a:bodyPr wrap="none" lIns="0" tIns="0" rIns="0" bIns="0" rtlCol="0" anchor="t"/>
          <a:lstStyle/>
          <a:p>
            <a:pPr marL="0" indent="0" algn="l">
              <a:lnSpc>
                <a:spcPts val="2650"/>
              </a:lnSpc>
              <a:buNone/>
            </a:pPr>
            <a:r>
              <a:rPr lang="en-US" sz="2100" dirty="0">
                <a:solidFill>
                  <a:srgbClr val="3C3939"/>
                </a:solidFill>
                <a:latin typeface="Raleway" pitchFamily="34" charset="0"/>
                <a:ea typeface="Raleway" pitchFamily="34" charset="-122"/>
                <a:cs typeface="Raleway" pitchFamily="34" charset="-120"/>
              </a:rPr>
              <a:t>Velocity</a:t>
            </a:r>
            <a:endParaRPr lang="en-US" sz="2100" dirty="0"/>
          </a:p>
        </p:txBody>
      </p:sp>
      <p:sp>
        <p:nvSpPr>
          <p:cNvPr id="9" name="Text 4"/>
          <p:cNvSpPr/>
          <p:nvPr/>
        </p:nvSpPr>
        <p:spPr>
          <a:xfrm>
            <a:off x="760095" y="5059918"/>
            <a:ext cx="7623810" cy="347424"/>
          </a:xfrm>
          <a:prstGeom prst="rect">
            <a:avLst/>
          </a:prstGeom>
          <a:noFill/>
          <a:ln/>
        </p:spPr>
        <p:txBody>
          <a:bodyPr wrap="none" lIns="0" tIns="0" rIns="0" bIns="0" rtlCol="0" anchor="t"/>
          <a:lstStyle/>
          <a:p>
            <a:pPr marL="0" indent="0" algn="l">
              <a:lnSpc>
                <a:spcPts val="2700"/>
              </a:lnSpc>
              <a:buNone/>
            </a:pPr>
            <a:r>
              <a:rPr lang="en-US" sz="1700" dirty="0">
                <a:solidFill>
                  <a:srgbClr val="3C3939"/>
                </a:solidFill>
                <a:latin typeface="Roboto" pitchFamily="34" charset="0"/>
                <a:ea typeface="Roboto" pitchFamily="34" charset="-122"/>
                <a:cs typeface="Roboto" pitchFamily="34" charset="-120"/>
              </a:rPr>
              <a:t>Acceleration involves a change in speed, direction, or both.</a:t>
            </a:r>
            <a:endParaRPr lang="en-US" sz="1700" dirty="0"/>
          </a:p>
        </p:txBody>
      </p:sp>
      <p:pic>
        <p:nvPicPr>
          <p:cNvPr id="10" name="Image 3" descr="preencoded.png"/>
          <p:cNvPicPr>
            <a:picLocks noChangeAspect="1"/>
          </p:cNvPicPr>
          <p:nvPr/>
        </p:nvPicPr>
        <p:blipFill>
          <a:blip r:embed="rId6"/>
          <a:stretch>
            <a:fillRect/>
          </a:stretch>
        </p:blipFill>
        <p:spPr>
          <a:xfrm>
            <a:off x="760095" y="6058853"/>
            <a:ext cx="542925" cy="542925"/>
          </a:xfrm>
          <a:prstGeom prst="rect">
            <a:avLst/>
          </a:prstGeom>
        </p:spPr>
      </p:pic>
      <p:sp>
        <p:nvSpPr>
          <p:cNvPr id="11" name="Text 5"/>
          <p:cNvSpPr/>
          <p:nvPr/>
        </p:nvSpPr>
        <p:spPr>
          <a:xfrm>
            <a:off x="760095" y="6818947"/>
            <a:ext cx="2714625" cy="339328"/>
          </a:xfrm>
          <a:prstGeom prst="rect">
            <a:avLst/>
          </a:prstGeom>
          <a:noFill/>
          <a:ln/>
        </p:spPr>
        <p:txBody>
          <a:bodyPr wrap="none" lIns="0" tIns="0" rIns="0" bIns="0" rtlCol="0" anchor="t"/>
          <a:lstStyle/>
          <a:p>
            <a:pPr marL="0" indent="0" algn="l">
              <a:lnSpc>
                <a:spcPts val="2650"/>
              </a:lnSpc>
              <a:buNone/>
            </a:pPr>
            <a:r>
              <a:rPr lang="en-US" sz="2100" dirty="0">
                <a:solidFill>
                  <a:srgbClr val="3C3939"/>
                </a:solidFill>
                <a:latin typeface="Raleway" pitchFamily="34" charset="0"/>
                <a:ea typeface="Raleway" pitchFamily="34" charset="-122"/>
                <a:cs typeface="Raleway" pitchFamily="34" charset="-120"/>
              </a:rPr>
              <a:t>Vector Quantity</a:t>
            </a:r>
            <a:endParaRPr lang="en-US" sz="2100" dirty="0"/>
          </a:p>
        </p:txBody>
      </p:sp>
      <p:sp>
        <p:nvSpPr>
          <p:cNvPr id="12" name="Text 6"/>
          <p:cNvSpPr/>
          <p:nvPr/>
        </p:nvSpPr>
        <p:spPr>
          <a:xfrm>
            <a:off x="760095" y="7288530"/>
            <a:ext cx="7623810" cy="347424"/>
          </a:xfrm>
          <a:prstGeom prst="rect">
            <a:avLst/>
          </a:prstGeom>
          <a:noFill/>
          <a:ln/>
        </p:spPr>
        <p:txBody>
          <a:bodyPr wrap="none" lIns="0" tIns="0" rIns="0" bIns="0" rtlCol="0" anchor="t"/>
          <a:lstStyle/>
          <a:p>
            <a:pPr marL="0" indent="0" algn="l">
              <a:lnSpc>
                <a:spcPts val="2700"/>
              </a:lnSpc>
              <a:buNone/>
            </a:pPr>
            <a:r>
              <a:rPr lang="en-US" sz="1700" dirty="0">
                <a:solidFill>
                  <a:srgbClr val="3C3939"/>
                </a:solidFill>
                <a:latin typeface="Roboto" pitchFamily="34" charset="0"/>
                <a:ea typeface="Roboto" pitchFamily="34" charset="-122"/>
                <a:cs typeface="Roboto" pitchFamily="34" charset="-120"/>
              </a:rPr>
              <a:t>Acceleration has both magnitude and direction.</a:t>
            </a:r>
            <a:endParaRPr lang="en-US"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147405"/>
            <a:ext cx="5670590"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Types of Acceleration</a:t>
            </a:r>
            <a:endParaRPr lang="en-US" sz="4450" dirty="0"/>
          </a:p>
        </p:txBody>
      </p:sp>
      <p:pic>
        <p:nvPicPr>
          <p:cNvPr id="3" name="Image 0" descr="preencoded.png"/>
          <p:cNvPicPr>
            <a:picLocks noChangeAspect="1"/>
          </p:cNvPicPr>
          <p:nvPr/>
        </p:nvPicPr>
        <p:blipFill>
          <a:blip r:embed="rId3"/>
          <a:stretch>
            <a:fillRect/>
          </a:stretch>
        </p:blipFill>
        <p:spPr>
          <a:xfrm>
            <a:off x="793790" y="2309813"/>
            <a:ext cx="4120753" cy="2546747"/>
          </a:xfrm>
          <a:prstGeom prst="rect">
            <a:avLst/>
          </a:prstGeom>
        </p:spPr>
      </p:pic>
      <p:sp>
        <p:nvSpPr>
          <p:cNvPr id="4" name="Text 1"/>
          <p:cNvSpPr/>
          <p:nvPr/>
        </p:nvSpPr>
        <p:spPr>
          <a:xfrm>
            <a:off x="793790" y="5140047"/>
            <a:ext cx="288476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Constant Acceleration</a:t>
            </a:r>
            <a:endParaRPr lang="en-US" sz="2200" dirty="0"/>
          </a:p>
        </p:txBody>
      </p:sp>
      <p:sp>
        <p:nvSpPr>
          <p:cNvPr id="5" name="Text 2"/>
          <p:cNvSpPr/>
          <p:nvPr/>
        </p:nvSpPr>
        <p:spPr>
          <a:xfrm>
            <a:off x="793790" y="5630466"/>
            <a:ext cx="4120753" cy="1451610"/>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Occurs when the velocity of an object changes at a uniform rate. This means the object is gaining or losing speed consistently over time.</a:t>
            </a:r>
            <a:endParaRPr lang="en-US" sz="1750" dirty="0"/>
          </a:p>
        </p:txBody>
      </p:sp>
      <p:pic>
        <p:nvPicPr>
          <p:cNvPr id="6" name="Image 1" descr="preencoded.png"/>
          <p:cNvPicPr>
            <a:picLocks noChangeAspect="1"/>
          </p:cNvPicPr>
          <p:nvPr/>
        </p:nvPicPr>
        <p:blipFill>
          <a:blip r:embed="rId4"/>
          <a:stretch>
            <a:fillRect/>
          </a:stretch>
        </p:blipFill>
        <p:spPr>
          <a:xfrm>
            <a:off x="5254704" y="2309813"/>
            <a:ext cx="4120872" cy="2546866"/>
          </a:xfrm>
          <a:prstGeom prst="rect">
            <a:avLst/>
          </a:prstGeom>
        </p:spPr>
      </p:pic>
      <p:sp>
        <p:nvSpPr>
          <p:cNvPr id="7" name="Text 3"/>
          <p:cNvSpPr/>
          <p:nvPr/>
        </p:nvSpPr>
        <p:spPr>
          <a:xfrm>
            <a:off x="5254704" y="514016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Variable Acceleration</a:t>
            </a:r>
            <a:endParaRPr lang="en-US" sz="2200" dirty="0"/>
          </a:p>
        </p:txBody>
      </p:sp>
      <p:sp>
        <p:nvSpPr>
          <p:cNvPr id="8" name="Text 4"/>
          <p:cNvSpPr/>
          <p:nvPr/>
        </p:nvSpPr>
        <p:spPr>
          <a:xfrm>
            <a:off x="5254704" y="5630585"/>
            <a:ext cx="4120872" cy="1451610"/>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Occurs when the velocity of an object changes at a non-uniform rate. This means the object's speed is not changing consistently over time.</a:t>
            </a:r>
            <a:endParaRPr lang="en-US" sz="1750" dirty="0"/>
          </a:p>
        </p:txBody>
      </p:sp>
      <p:pic>
        <p:nvPicPr>
          <p:cNvPr id="9" name="Image 2" descr="preencoded.png"/>
          <p:cNvPicPr>
            <a:picLocks noChangeAspect="1"/>
          </p:cNvPicPr>
          <p:nvPr/>
        </p:nvPicPr>
        <p:blipFill>
          <a:blip r:embed="rId5"/>
          <a:stretch>
            <a:fillRect/>
          </a:stretch>
        </p:blipFill>
        <p:spPr>
          <a:xfrm>
            <a:off x="9715738" y="2309813"/>
            <a:ext cx="4120753" cy="2546747"/>
          </a:xfrm>
          <a:prstGeom prst="rect">
            <a:avLst/>
          </a:prstGeom>
        </p:spPr>
      </p:pic>
      <p:sp>
        <p:nvSpPr>
          <p:cNvPr id="10" name="Text 5"/>
          <p:cNvSpPr/>
          <p:nvPr/>
        </p:nvSpPr>
        <p:spPr>
          <a:xfrm>
            <a:off x="9715738" y="5140047"/>
            <a:ext cx="3551753"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Instantaneous Acceleration</a:t>
            </a:r>
            <a:endParaRPr lang="en-US" sz="2200" dirty="0"/>
          </a:p>
        </p:txBody>
      </p:sp>
      <p:sp>
        <p:nvSpPr>
          <p:cNvPr id="11" name="Text 6"/>
          <p:cNvSpPr/>
          <p:nvPr/>
        </p:nvSpPr>
        <p:spPr>
          <a:xfrm>
            <a:off x="9715738" y="5630466"/>
            <a:ext cx="4120753" cy="1451610"/>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The rate of change of velocity at a specific point in time. This is a measure of how quickly the velocity is changing at that moment.</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43545" y="1088827"/>
            <a:ext cx="5405795" cy="663893"/>
          </a:xfrm>
          <a:prstGeom prst="rect">
            <a:avLst/>
          </a:prstGeom>
          <a:noFill/>
          <a:ln/>
        </p:spPr>
        <p:txBody>
          <a:bodyPr wrap="none" lIns="0" tIns="0" rIns="0" bIns="0" rtlCol="0" anchor="t"/>
          <a:lstStyle/>
          <a:p>
            <a:pPr marL="0" indent="0">
              <a:lnSpc>
                <a:spcPts val="5200"/>
              </a:lnSpc>
              <a:buNone/>
            </a:pPr>
            <a:r>
              <a:rPr lang="en-US" sz="4150" dirty="0">
                <a:solidFill>
                  <a:srgbClr val="1B1B27"/>
                </a:solidFill>
                <a:latin typeface="Raleway" pitchFamily="34" charset="0"/>
                <a:ea typeface="Raleway" pitchFamily="34" charset="-122"/>
                <a:cs typeface="Raleway" pitchFamily="34" charset="-120"/>
              </a:rPr>
              <a:t>Constant Acceleration</a:t>
            </a:r>
            <a:endParaRPr lang="en-US" sz="4150" dirty="0"/>
          </a:p>
        </p:txBody>
      </p:sp>
      <p:sp>
        <p:nvSpPr>
          <p:cNvPr id="4" name="Shape 1"/>
          <p:cNvSpPr/>
          <p:nvPr/>
        </p:nvSpPr>
        <p:spPr>
          <a:xfrm>
            <a:off x="743545" y="2071330"/>
            <a:ext cx="3722251" cy="2258616"/>
          </a:xfrm>
          <a:prstGeom prst="roundRect">
            <a:avLst>
              <a:gd name="adj" fmla="val 3951"/>
            </a:avLst>
          </a:prstGeom>
          <a:solidFill>
            <a:srgbClr val="E1E1EA"/>
          </a:solidFill>
          <a:ln w="7620">
            <a:solidFill>
              <a:srgbClr val="C7C7D0"/>
            </a:solidFill>
            <a:prstDash val="solid"/>
          </a:ln>
        </p:spPr>
      </p:sp>
      <p:sp>
        <p:nvSpPr>
          <p:cNvPr id="5" name="Text 2"/>
          <p:cNvSpPr/>
          <p:nvPr/>
        </p:nvSpPr>
        <p:spPr>
          <a:xfrm>
            <a:off x="963573" y="2291358"/>
            <a:ext cx="2655808" cy="331946"/>
          </a:xfrm>
          <a:prstGeom prst="rect">
            <a:avLst/>
          </a:prstGeom>
          <a:noFill/>
          <a:ln/>
        </p:spPr>
        <p:txBody>
          <a:bodyPr wrap="none" lIns="0" tIns="0" rIns="0" bIns="0" rtlCol="0" anchor="t"/>
          <a:lstStyle/>
          <a:p>
            <a:pPr marL="0" indent="0">
              <a:lnSpc>
                <a:spcPts val="2600"/>
              </a:lnSpc>
              <a:buNone/>
            </a:pPr>
            <a:r>
              <a:rPr lang="en-US" sz="2050" dirty="0">
                <a:solidFill>
                  <a:srgbClr val="3C3939"/>
                </a:solidFill>
                <a:latin typeface="Raleway" pitchFamily="34" charset="0"/>
                <a:ea typeface="Raleway" pitchFamily="34" charset="-122"/>
                <a:cs typeface="Raleway" pitchFamily="34" charset="-120"/>
              </a:rPr>
              <a:t>Definition</a:t>
            </a:r>
            <a:endParaRPr lang="en-US" sz="2050" dirty="0"/>
          </a:p>
        </p:txBody>
      </p:sp>
      <p:sp>
        <p:nvSpPr>
          <p:cNvPr id="6" name="Text 3"/>
          <p:cNvSpPr/>
          <p:nvPr/>
        </p:nvSpPr>
        <p:spPr>
          <a:xfrm>
            <a:off x="963573" y="2750701"/>
            <a:ext cx="3282196" cy="1359218"/>
          </a:xfrm>
          <a:prstGeom prst="rect">
            <a:avLst/>
          </a:prstGeom>
          <a:noFill/>
          <a:ln/>
        </p:spPr>
        <p:txBody>
          <a:bodyPr wrap="square" lIns="0" tIns="0" rIns="0" bIns="0" rtlCol="0" anchor="t"/>
          <a:lstStyle/>
          <a:p>
            <a:pPr marL="0" indent="0">
              <a:lnSpc>
                <a:spcPts val="2650"/>
              </a:lnSpc>
              <a:buNone/>
            </a:pPr>
            <a:r>
              <a:rPr lang="en-US" sz="1650" dirty="0">
                <a:solidFill>
                  <a:srgbClr val="3C3939"/>
                </a:solidFill>
                <a:latin typeface="Roboto" pitchFamily="34" charset="0"/>
                <a:ea typeface="Roboto" pitchFamily="34" charset="-122"/>
                <a:cs typeface="Roboto" pitchFamily="34" charset="-120"/>
              </a:rPr>
              <a:t>Constant acceleration means an object's velocity changes at a steady rate. The speed increases or decreases uniformly over time.</a:t>
            </a:r>
            <a:endParaRPr lang="en-US" sz="1650" dirty="0"/>
          </a:p>
        </p:txBody>
      </p:sp>
      <p:sp>
        <p:nvSpPr>
          <p:cNvPr id="7" name="Shape 4"/>
          <p:cNvSpPr/>
          <p:nvPr/>
        </p:nvSpPr>
        <p:spPr>
          <a:xfrm>
            <a:off x="4678204" y="2071330"/>
            <a:ext cx="3722251" cy="2258616"/>
          </a:xfrm>
          <a:prstGeom prst="roundRect">
            <a:avLst>
              <a:gd name="adj" fmla="val 3951"/>
            </a:avLst>
          </a:prstGeom>
          <a:solidFill>
            <a:srgbClr val="E1E1EA"/>
          </a:solidFill>
          <a:ln w="7620">
            <a:solidFill>
              <a:srgbClr val="C7C7D0"/>
            </a:solidFill>
            <a:prstDash val="solid"/>
          </a:ln>
        </p:spPr>
      </p:sp>
      <p:sp>
        <p:nvSpPr>
          <p:cNvPr id="8" name="Text 5"/>
          <p:cNvSpPr/>
          <p:nvPr/>
        </p:nvSpPr>
        <p:spPr>
          <a:xfrm>
            <a:off x="4898231" y="2291358"/>
            <a:ext cx="2655808" cy="331946"/>
          </a:xfrm>
          <a:prstGeom prst="rect">
            <a:avLst/>
          </a:prstGeom>
          <a:noFill/>
          <a:ln/>
        </p:spPr>
        <p:txBody>
          <a:bodyPr wrap="none" lIns="0" tIns="0" rIns="0" bIns="0" rtlCol="0" anchor="t"/>
          <a:lstStyle/>
          <a:p>
            <a:pPr marL="0" indent="0">
              <a:lnSpc>
                <a:spcPts val="2600"/>
              </a:lnSpc>
              <a:buNone/>
            </a:pPr>
            <a:r>
              <a:rPr lang="en-US" sz="2050" dirty="0">
                <a:solidFill>
                  <a:srgbClr val="3C3939"/>
                </a:solidFill>
                <a:latin typeface="Raleway" pitchFamily="34" charset="0"/>
                <a:ea typeface="Raleway" pitchFamily="34" charset="-122"/>
                <a:cs typeface="Raleway" pitchFamily="34" charset="-120"/>
              </a:rPr>
              <a:t>Examples</a:t>
            </a:r>
            <a:endParaRPr lang="en-US" sz="2050" dirty="0"/>
          </a:p>
        </p:txBody>
      </p:sp>
      <p:sp>
        <p:nvSpPr>
          <p:cNvPr id="9" name="Text 6"/>
          <p:cNvSpPr/>
          <p:nvPr/>
        </p:nvSpPr>
        <p:spPr>
          <a:xfrm>
            <a:off x="4898231" y="2750701"/>
            <a:ext cx="3282196" cy="1359218"/>
          </a:xfrm>
          <a:prstGeom prst="rect">
            <a:avLst/>
          </a:prstGeom>
          <a:noFill/>
          <a:ln/>
        </p:spPr>
        <p:txBody>
          <a:bodyPr wrap="square" lIns="0" tIns="0" rIns="0" bIns="0" rtlCol="0" anchor="t"/>
          <a:lstStyle/>
          <a:p>
            <a:pPr marL="0" indent="0">
              <a:lnSpc>
                <a:spcPts val="2650"/>
              </a:lnSpc>
              <a:buNone/>
            </a:pPr>
            <a:r>
              <a:rPr lang="en-US" sz="1650" dirty="0">
                <a:solidFill>
                  <a:srgbClr val="3C3939"/>
                </a:solidFill>
                <a:latin typeface="Roboto" pitchFamily="34" charset="0"/>
                <a:ea typeface="Roboto" pitchFamily="34" charset="-122"/>
                <a:cs typeface="Roboto" pitchFamily="34" charset="-120"/>
              </a:rPr>
              <a:t>A car accelerating from rest on a straight road, or a ball falling freely under gravity, are examples of constant acceleration.</a:t>
            </a:r>
            <a:endParaRPr lang="en-US" sz="1650" dirty="0"/>
          </a:p>
        </p:txBody>
      </p:sp>
      <p:sp>
        <p:nvSpPr>
          <p:cNvPr id="10" name="Shape 7"/>
          <p:cNvSpPr/>
          <p:nvPr/>
        </p:nvSpPr>
        <p:spPr>
          <a:xfrm>
            <a:off x="743545" y="4542353"/>
            <a:ext cx="3722251" cy="2598420"/>
          </a:xfrm>
          <a:prstGeom prst="roundRect">
            <a:avLst>
              <a:gd name="adj" fmla="val 3434"/>
            </a:avLst>
          </a:prstGeom>
          <a:solidFill>
            <a:srgbClr val="E1E1EA"/>
          </a:solidFill>
          <a:ln w="7620">
            <a:solidFill>
              <a:srgbClr val="C7C7D0"/>
            </a:solidFill>
            <a:prstDash val="solid"/>
          </a:ln>
        </p:spPr>
      </p:sp>
      <p:sp>
        <p:nvSpPr>
          <p:cNvPr id="11" name="Text 8"/>
          <p:cNvSpPr/>
          <p:nvPr/>
        </p:nvSpPr>
        <p:spPr>
          <a:xfrm>
            <a:off x="963573" y="4762381"/>
            <a:ext cx="3089791" cy="331946"/>
          </a:xfrm>
          <a:prstGeom prst="rect">
            <a:avLst/>
          </a:prstGeom>
          <a:noFill/>
          <a:ln/>
        </p:spPr>
        <p:txBody>
          <a:bodyPr wrap="none" lIns="0" tIns="0" rIns="0" bIns="0" rtlCol="0" anchor="t"/>
          <a:lstStyle/>
          <a:p>
            <a:pPr marL="0" indent="0">
              <a:lnSpc>
                <a:spcPts val="2600"/>
              </a:lnSpc>
              <a:buNone/>
            </a:pPr>
            <a:r>
              <a:rPr lang="en-US" sz="2050" dirty="0">
                <a:solidFill>
                  <a:srgbClr val="3C3939"/>
                </a:solidFill>
                <a:latin typeface="Raleway" pitchFamily="34" charset="0"/>
                <a:ea typeface="Raleway" pitchFamily="34" charset="-122"/>
                <a:cs typeface="Raleway" pitchFamily="34" charset="-120"/>
              </a:rPr>
              <a:t>Graphical Representation</a:t>
            </a:r>
            <a:endParaRPr lang="en-US" sz="2050" dirty="0"/>
          </a:p>
        </p:txBody>
      </p:sp>
      <p:sp>
        <p:nvSpPr>
          <p:cNvPr id="12" name="Text 9"/>
          <p:cNvSpPr/>
          <p:nvPr/>
        </p:nvSpPr>
        <p:spPr>
          <a:xfrm>
            <a:off x="963573" y="5221724"/>
            <a:ext cx="3282196" cy="1699022"/>
          </a:xfrm>
          <a:prstGeom prst="rect">
            <a:avLst/>
          </a:prstGeom>
          <a:noFill/>
          <a:ln/>
        </p:spPr>
        <p:txBody>
          <a:bodyPr wrap="square" lIns="0" tIns="0" rIns="0" bIns="0" rtlCol="0" anchor="t"/>
          <a:lstStyle/>
          <a:p>
            <a:pPr marL="0" indent="0">
              <a:lnSpc>
                <a:spcPts val="2650"/>
              </a:lnSpc>
              <a:buNone/>
            </a:pPr>
            <a:r>
              <a:rPr lang="en-US" sz="1650" dirty="0">
                <a:solidFill>
                  <a:srgbClr val="3C3939"/>
                </a:solidFill>
                <a:latin typeface="Roboto" pitchFamily="34" charset="0"/>
                <a:ea typeface="Roboto" pitchFamily="34" charset="-122"/>
                <a:cs typeface="Roboto" pitchFamily="34" charset="-120"/>
              </a:rPr>
              <a:t>A constant acceleration is represented by a straight line on a velocity-time graph, with the slope of the line indicating the magnitude of the acceleration.</a:t>
            </a:r>
            <a:endParaRPr lang="en-US" sz="1650" dirty="0"/>
          </a:p>
        </p:txBody>
      </p:sp>
      <p:sp>
        <p:nvSpPr>
          <p:cNvPr id="13" name="Shape 10"/>
          <p:cNvSpPr/>
          <p:nvPr/>
        </p:nvSpPr>
        <p:spPr>
          <a:xfrm>
            <a:off x="4678204" y="4542353"/>
            <a:ext cx="3722251" cy="2598420"/>
          </a:xfrm>
          <a:prstGeom prst="roundRect">
            <a:avLst>
              <a:gd name="adj" fmla="val 3434"/>
            </a:avLst>
          </a:prstGeom>
          <a:solidFill>
            <a:srgbClr val="E1E1EA"/>
          </a:solidFill>
          <a:ln w="7620">
            <a:solidFill>
              <a:srgbClr val="C7C7D0"/>
            </a:solidFill>
            <a:prstDash val="solid"/>
          </a:ln>
        </p:spPr>
      </p:sp>
      <p:sp>
        <p:nvSpPr>
          <p:cNvPr id="14" name="Text 11"/>
          <p:cNvSpPr/>
          <p:nvPr/>
        </p:nvSpPr>
        <p:spPr>
          <a:xfrm>
            <a:off x="4898231" y="4762381"/>
            <a:ext cx="2655808" cy="331946"/>
          </a:xfrm>
          <a:prstGeom prst="rect">
            <a:avLst/>
          </a:prstGeom>
          <a:noFill/>
          <a:ln/>
        </p:spPr>
        <p:txBody>
          <a:bodyPr wrap="none" lIns="0" tIns="0" rIns="0" bIns="0" rtlCol="0" anchor="t"/>
          <a:lstStyle/>
          <a:p>
            <a:pPr marL="0" indent="0">
              <a:lnSpc>
                <a:spcPts val="2600"/>
              </a:lnSpc>
              <a:buNone/>
            </a:pPr>
            <a:r>
              <a:rPr lang="en-US" sz="2050" dirty="0">
                <a:solidFill>
                  <a:srgbClr val="3C3939"/>
                </a:solidFill>
                <a:latin typeface="Raleway" pitchFamily="34" charset="0"/>
                <a:ea typeface="Raleway" pitchFamily="34" charset="-122"/>
                <a:cs typeface="Raleway" pitchFamily="34" charset="-120"/>
              </a:rPr>
              <a:t>Equations of Motion</a:t>
            </a:r>
            <a:endParaRPr lang="en-US" sz="2050" dirty="0"/>
          </a:p>
        </p:txBody>
      </p:sp>
      <p:sp>
        <p:nvSpPr>
          <p:cNvPr id="15" name="Text 12"/>
          <p:cNvSpPr/>
          <p:nvPr/>
        </p:nvSpPr>
        <p:spPr>
          <a:xfrm>
            <a:off x="4898231" y="5221724"/>
            <a:ext cx="3282196" cy="1359218"/>
          </a:xfrm>
          <a:prstGeom prst="rect">
            <a:avLst/>
          </a:prstGeom>
          <a:noFill/>
          <a:ln/>
        </p:spPr>
        <p:txBody>
          <a:bodyPr wrap="square" lIns="0" tIns="0" rIns="0" bIns="0" rtlCol="0" anchor="t"/>
          <a:lstStyle/>
          <a:p>
            <a:pPr marL="0" indent="0">
              <a:lnSpc>
                <a:spcPts val="2650"/>
              </a:lnSpc>
              <a:buNone/>
            </a:pPr>
            <a:r>
              <a:rPr lang="en-US" sz="1650" dirty="0">
                <a:solidFill>
                  <a:srgbClr val="3C3939"/>
                </a:solidFill>
                <a:latin typeface="Roboto" pitchFamily="34" charset="0"/>
                <a:ea typeface="Roboto" pitchFamily="34" charset="-122"/>
                <a:cs typeface="Roboto" pitchFamily="34" charset="-120"/>
              </a:rPr>
              <a:t>Specific equations can be used to calculate displacement, velocity, and time in situations involving constant acceleration.</a:t>
            </a:r>
            <a:endParaRPr lang="en-US" sz="16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2256473"/>
            <a:ext cx="7106483"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Instantaneous Acceleration</a:t>
            </a:r>
            <a:endParaRPr lang="en-US" sz="4450" dirty="0"/>
          </a:p>
        </p:txBody>
      </p:sp>
      <p:sp>
        <p:nvSpPr>
          <p:cNvPr id="3" name="Text 1"/>
          <p:cNvSpPr/>
          <p:nvPr/>
        </p:nvSpPr>
        <p:spPr>
          <a:xfrm>
            <a:off x="793790" y="3532227"/>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B1B27"/>
                </a:solidFill>
                <a:latin typeface="Raleway" pitchFamily="34" charset="0"/>
                <a:ea typeface="Raleway" pitchFamily="34" charset="-122"/>
                <a:cs typeface="Raleway" pitchFamily="34" charset="-120"/>
              </a:rPr>
              <a:t>A Moment in Time</a:t>
            </a:r>
            <a:endParaRPr lang="en-US" sz="2200" dirty="0"/>
          </a:p>
        </p:txBody>
      </p:sp>
      <p:sp>
        <p:nvSpPr>
          <p:cNvPr id="4" name="Text 2"/>
          <p:cNvSpPr/>
          <p:nvPr/>
        </p:nvSpPr>
        <p:spPr>
          <a:xfrm>
            <a:off x="793790" y="4113371"/>
            <a:ext cx="6244709" cy="725805"/>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Instantaneous acceleration refers to the acceleration of an object at a specific point in time.</a:t>
            </a:r>
            <a:endParaRPr lang="en-US" sz="1750" dirty="0"/>
          </a:p>
        </p:txBody>
      </p:sp>
      <p:sp>
        <p:nvSpPr>
          <p:cNvPr id="5" name="Text 3"/>
          <p:cNvSpPr/>
          <p:nvPr/>
        </p:nvSpPr>
        <p:spPr>
          <a:xfrm>
            <a:off x="793790" y="5043249"/>
            <a:ext cx="6244709" cy="362903"/>
          </a:xfrm>
          <a:prstGeom prst="rect">
            <a:avLst/>
          </a:prstGeom>
          <a:noFill/>
          <a:ln/>
        </p:spPr>
        <p:txBody>
          <a:bodyPr wrap="non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It is the rate of change of velocity at that instant.</a:t>
            </a:r>
            <a:endParaRPr lang="en-US" sz="1750" dirty="0"/>
          </a:p>
        </p:txBody>
      </p:sp>
      <p:sp>
        <p:nvSpPr>
          <p:cNvPr id="6" name="Text 4"/>
          <p:cNvSpPr/>
          <p:nvPr/>
        </p:nvSpPr>
        <p:spPr>
          <a:xfrm>
            <a:off x="7599521" y="3532227"/>
            <a:ext cx="3540800" cy="354330"/>
          </a:xfrm>
          <a:prstGeom prst="rect">
            <a:avLst/>
          </a:prstGeom>
          <a:noFill/>
          <a:ln/>
        </p:spPr>
        <p:txBody>
          <a:bodyPr wrap="none" lIns="0" tIns="0" rIns="0" bIns="0" rtlCol="0" anchor="t"/>
          <a:lstStyle/>
          <a:p>
            <a:pPr marL="0" indent="0">
              <a:lnSpc>
                <a:spcPts val="2750"/>
              </a:lnSpc>
              <a:buNone/>
            </a:pPr>
            <a:r>
              <a:rPr lang="en-US" sz="2200" dirty="0">
                <a:solidFill>
                  <a:srgbClr val="1B1B27"/>
                </a:solidFill>
                <a:latin typeface="Raleway" pitchFamily="34" charset="0"/>
                <a:ea typeface="Raleway" pitchFamily="34" charset="-122"/>
                <a:cs typeface="Raleway" pitchFamily="34" charset="-120"/>
              </a:rPr>
              <a:t>Calculated with Derivatives</a:t>
            </a:r>
            <a:endParaRPr lang="en-US" sz="2200" dirty="0"/>
          </a:p>
        </p:txBody>
      </p:sp>
      <p:sp>
        <p:nvSpPr>
          <p:cNvPr id="7" name="Text 5"/>
          <p:cNvSpPr/>
          <p:nvPr/>
        </p:nvSpPr>
        <p:spPr>
          <a:xfrm>
            <a:off x="7599521" y="4113371"/>
            <a:ext cx="6244709" cy="725805"/>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Instantaneous acceleration is calculated using calculus, specifically the derivative of the velocity function.</a:t>
            </a:r>
            <a:endParaRPr lang="en-US" sz="1750" dirty="0"/>
          </a:p>
        </p:txBody>
      </p:sp>
      <p:sp>
        <p:nvSpPr>
          <p:cNvPr id="8" name="Text 6"/>
          <p:cNvSpPr/>
          <p:nvPr/>
        </p:nvSpPr>
        <p:spPr>
          <a:xfrm>
            <a:off x="7599521" y="5043249"/>
            <a:ext cx="6244709" cy="725805"/>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This gives us the instantaneous rate of change of velocity at any given time.</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253609"/>
            <a:ext cx="6760607"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Acceleration Time Graphs</a:t>
            </a:r>
            <a:endParaRPr lang="en-US" sz="4450" dirty="0"/>
          </a:p>
        </p:txBody>
      </p:sp>
      <p:sp>
        <p:nvSpPr>
          <p:cNvPr id="3" name="Text 1"/>
          <p:cNvSpPr/>
          <p:nvPr/>
        </p:nvSpPr>
        <p:spPr>
          <a:xfrm>
            <a:off x="793790" y="2506623"/>
            <a:ext cx="6244709" cy="725805"/>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Acceleration time graphs are powerful tools for visualizing and analyzing the acceleration of an object over time.</a:t>
            </a:r>
            <a:endParaRPr lang="en-US" sz="1750" dirty="0"/>
          </a:p>
        </p:txBody>
      </p:sp>
      <p:sp>
        <p:nvSpPr>
          <p:cNvPr id="4" name="Text 2"/>
          <p:cNvSpPr/>
          <p:nvPr/>
        </p:nvSpPr>
        <p:spPr>
          <a:xfrm>
            <a:off x="793790" y="3436501"/>
            <a:ext cx="6244709" cy="725805"/>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The graph's shape provides insights into the object's motion, including its speed, direction, and changes in acceleration.</a:t>
            </a:r>
            <a:endParaRPr lang="en-US" sz="1750" dirty="0"/>
          </a:p>
        </p:txBody>
      </p:sp>
      <p:pic>
        <p:nvPicPr>
          <p:cNvPr id="5" name="Image 0" descr="preencoded.png"/>
          <p:cNvPicPr>
            <a:picLocks noChangeAspect="1"/>
          </p:cNvPicPr>
          <p:nvPr/>
        </p:nvPicPr>
        <p:blipFill>
          <a:blip r:embed="rId3"/>
          <a:stretch>
            <a:fillRect/>
          </a:stretch>
        </p:blipFill>
        <p:spPr>
          <a:xfrm>
            <a:off x="7599521" y="2557701"/>
            <a:ext cx="6244709" cy="416313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31148"/>
          </a:xfrm>
          <a:prstGeom prst="rect">
            <a:avLst/>
          </a:prstGeom>
        </p:spPr>
      </p:pic>
      <p:sp>
        <p:nvSpPr>
          <p:cNvPr id="3" name="Text 0"/>
          <p:cNvSpPr/>
          <p:nvPr/>
        </p:nvSpPr>
        <p:spPr>
          <a:xfrm>
            <a:off x="771644" y="606266"/>
            <a:ext cx="9429512" cy="1378029"/>
          </a:xfrm>
          <a:prstGeom prst="rect">
            <a:avLst/>
          </a:prstGeom>
          <a:noFill/>
          <a:ln/>
        </p:spPr>
        <p:txBody>
          <a:bodyPr wrap="square" lIns="0" tIns="0" rIns="0" bIns="0" rtlCol="0" anchor="t"/>
          <a:lstStyle/>
          <a:p>
            <a:pPr marL="0" indent="0">
              <a:lnSpc>
                <a:spcPts val="5400"/>
              </a:lnSpc>
              <a:buNone/>
            </a:pPr>
            <a:r>
              <a:rPr lang="en-US" sz="4300" dirty="0">
                <a:solidFill>
                  <a:srgbClr val="1B1B27"/>
                </a:solidFill>
                <a:latin typeface="Raleway" pitchFamily="34" charset="0"/>
                <a:ea typeface="Raleway" pitchFamily="34" charset="-122"/>
                <a:cs typeface="Raleway" pitchFamily="34" charset="-120"/>
              </a:rPr>
              <a:t>Understanding Acceleration Time Graphs</a:t>
            </a:r>
            <a:endParaRPr lang="en-US" sz="4300" dirty="0"/>
          </a:p>
        </p:txBody>
      </p:sp>
      <p:sp>
        <p:nvSpPr>
          <p:cNvPr id="4" name="Shape 1"/>
          <p:cNvSpPr/>
          <p:nvPr/>
        </p:nvSpPr>
        <p:spPr>
          <a:xfrm>
            <a:off x="1087041" y="2314932"/>
            <a:ext cx="30480" cy="5309949"/>
          </a:xfrm>
          <a:prstGeom prst="roundRect">
            <a:avLst>
              <a:gd name="adj" fmla="val 303837"/>
            </a:avLst>
          </a:prstGeom>
          <a:solidFill>
            <a:srgbClr val="C7C7D0"/>
          </a:solidFill>
          <a:ln/>
        </p:spPr>
      </p:sp>
      <p:sp>
        <p:nvSpPr>
          <p:cNvPr id="5" name="Shape 2"/>
          <p:cNvSpPr/>
          <p:nvPr/>
        </p:nvSpPr>
        <p:spPr>
          <a:xfrm>
            <a:off x="1319808" y="2795707"/>
            <a:ext cx="771644" cy="30480"/>
          </a:xfrm>
          <a:prstGeom prst="roundRect">
            <a:avLst>
              <a:gd name="adj" fmla="val 303837"/>
            </a:avLst>
          </a:prstGeom>
          <a:solidFill>
            <a:srgbClr val="C7C7D0"/>
          </a:solidFill>
          <a:ln/>
        </p:spPr>
      </p:sp>
      <p:sp>
        <p:nvSpPr>
          <p:cNvPr id="6" name="Shape 3"/>
          <p:cNvSpPr/>
          <p:nvPr/>
        </p:nvSpPr>
        <p:spPr>
          <a:xfrm>
            <a:off x="854273" y="2562939"/>
            <a:ext cx="496014" cy="496014"/>
          </a:xfrm>
          <a:prstGeom prst="roundRect">
            <a:avLst>
              <a:gd name="adj" fmla="val 18671"/>
            </a:avLst>
          </a:prstGeom>
          <a:solidFill>
            <a:srgbClr val="E1E1EA"/>
          </a:solidFill>
          <a:ln w="7620">
            <a:solidFill>
              <a:srgbClr val="C7C7D0"/>
            </a:solidFill>
            <a:prstDash val="solid"/>
          </a:ln>
        </p:spPr>
      </p:sp>
      <p:sp>
        <p:nvSpPr>
          <p:cNvPr id="7" name="Text 4"/>
          <p:cNvSpPr/>
          <p:nvPr/>
        </p:nvSpPr>
        <p:spPr>
          <a:xfrm>
            <a:off x="1031438" y="2645569"/>
            <a:ext cx="141565" cy="330756"/>
          </a:xfrm>
          <a:prstGeom prst="rect">
            <a:avLst/>
          </a:prstGeom>
          <a:noFill/>
          <a:ln/>
        </p:spPr>
        <p:txBody>
          <a:bodyPr wrap="none" lIns="0" tIns="0" rIns="0" bIns="0" rtlCol="0" anchor="t"/>
          <a:lstStyle/>
          <a:p>
            <a:pPr marL="0" indent="0" algn="ctr">
              <a:lnSpc>
                <a:spcPts val="2600"/>
              </a:lnSpc>
              <a:buNone/>
            </a:pPr>
            <a:r>
              <a:rPr lang="en-US" sz="2600" dirty="0">
                <a:solidFill>
                  <a:srgbClr val="3C3939"/>
                </a:solidFill>
                <a:latin typeface="Raleway" pitchFamily="34" charset="0"/>
                <a:ea typeface="Raleway" pitchFamily="34" charset="-122"/>
                <a:cs typeface="Raleway" pitchFamily="34" charset="-120"/>
              </a:rPr>
              <a:t>1</a:t>
            </a:r>
            <a:endParaRPr lang="en-US" sz="2600" dirty="0"/>
          </a:p>
        </p:txBody>
      </p:sp>
      <p:sp>
        <p:nvSpPr>
          <p:cNvPr id="8" name="Text 5"/>
          <p:cNvSpPr/>
          <p:nvPr/>
        </p:nvSpPr>
        <p:spPr>
          <a:xfrm>
            <a:off x="2314932" y="2535317"/>
            <a:ext cx="2756178" cy="344448"/>
          </a:xfrm>
          <a:prstGeom prst="rect">
            <a:avLst/>
          </a:prstGeom>
          <a:noFill/>
          <a:ln/>
        </p:spPr>
        <p:txBody>
          <a:bodyPr wrap="none" lIns="0" tIns="0" rIns="0" bIns="0" rtlCol="0" anchor="t"/>
          <a:lstStyle/>
          <a:p>
            <a:pPr marL="0" indent="0" algn="l">
              <a:lnSpc>
                <a:spcPts val="2700"/>
              </a:lnSpc>
              <a:buNone/>
            </a:pPr>
            <a:r>
              <a:rPr lang="en-US" sz="2150" dirty="0">
                <a:solidFill>
                  <a:srgbClr val="3C3939"/>
                </a:solidFill>
                <a:latin typeface="Raleway" pitchFamily="34" charset="0"/>
                <a:ea typeface="Raleway" pitchFamily="34" charset="-122"/>
                <a:cs typeface="Raleway" pitchFamily="34" charset="-120"/>
              </a:rPr>
              <a:t>Slope</a:t>
            </a:r>
            <a:endParaRPr lang="en-US" sz="2150" dirty="0"/>
          </a:p>
        </p:txBody>
      </p:sp>
      <p:sp>
        <p:nvSpPr>
          <p:cNvPr id="9" name="Text 6"/>
          <p:cNvSpPr/>
          <p:nvPr/>
        </p:nvSpPr>
        <p:spPr>
          <a:xfrm>
            <a:off x="2314932" y="3012043"/>
            <a:ext cx="7886224" cy="705564"/>
          </a:xfrm>
          <a:prstGeom prst="rect">
            <a:avLst/>
          </a:prstGeom>
          <a:noFill/>
          <a:ln/>
        </p:spPr>
        <p:txBody>
          <a:bodyPr wrap="square" lIns="0" tIns="0" rIns="0" bIns="0" rtlCol="0" anchor="t"/>
          <a:lstStyle/>
          <a:p>
            <a:pPr marL="0" indent="0" algn="l">
              <a:lnSpc>
                <a:spcPts val="2750"/>
              </a:lnSpc>
              <a:buNone/>
            </a:pPr>
            <a:r>
              <a:rPr lang="en-US" sz="1700" dirty="0">
                <a:solidFill>
                  <a:srgbClr val="3C3939"/>
                </a:solidFill>
                <a:latin typeface="Roboto" pitchFamily="34" charset="0"/>
                <a:ea typeface="Roboto" pitchFamily="34" charset="-122"/>
                <a:cs typeface="Roboto" pitchFamily="34" charset="-120"/>
              </a:rPr>
              <a:t>The slope of the line represents the acceleration of the object. A steeper slope indicates a higher acceleration.</a:t>
            </a:r>
            <a:endParaRPr lang="en-US" sz="1700" dirty="0"/>
          </a:p>
        </p:txBody>
      </p:sp>
      <p:sp>
        <p:nvSpPr>
          <p:cNvPr id="10" name="Shape 7"/>
          <p:cNvSpPr/>
          <p:nvPr/>
        </p:nvSpPr>
        <p:spPr>
          <a:xfrm>
            <a:off x="1319808" y="4639151"/>
            <a:ext cx="771644" cy="30480"/>
          </a:xfrm>
          <a:prstGeom prst="roundRect">
            <a:avLst>
              <a:gd name="adj" fmla="val 303837"/>
            </a:avLst>
          </a:prstGeom>
          <a:solidFill>
            <a:srgbClr val="C7C7D0"/>
          </a:solidFill>
          <a:ln/>
        </p:spPr>
      </p:sp>
      <p:sp>
        <p:nvSpPr>
          <p:cNvPr id="11" name="Shape 8"/>
          <p:cNvSpPr/>
          <p:nvPr/>
        </p:nvSpPr>
        <p:spPr>
          <a:xfrm>
            <a:off x="854273" y="4406384"/>
            <a:ext cx="496014" cy="496014"/>
          </a:xfrm>
          <a:prstGeom prst="roundRect">
            <a:avLst>
              <a:gd name="adj" fmla="val 18671"/>
            </a:avLst>
          </a:prstGeom>
          <a:solidFill>
            <a:srgbClr val="E1E1EA"/>
          </a:solidFill>
          <a:ln w="7620">
            <a:solidFill>
              <a:srgbClr val="C7C7D0"/>
            </a:solidFill>
            <a:prstDash val="solid"/>
          </a:ln>
        </p:spPr>
      </p:sp>
      <p:sp>
        <p:nvSpPr>
          <p:cNvPr id="12" name="Text 9"/>
          <p:cNvSpPr/>
          <p:nvPr/>
        </p:nvSpPr>
        <p:spPr>
          <a:xfrm>
            <a:off x="1016079" y="4489013"/>
            <a:ext cx="172283" cy="330756"/>
          </a:xfrm>
          <a:prstGeom prst="rect">
            <a:avLst/>
          </a:prstGeom>
          <a:noFill/>
          <a:ln/>
        </p:spPr>
        <p:txBody>
          <a:bodyPr wrap="none" lIns="0" tIns="0" rIns="0" bIns="0" rtlCol="0" anchor="t"/>
          <a:lstStyle/>
          <a:p>
            <a:pPr marL="0" indent="0" algn="ctr">
              <a:lnSpc>
                <a:spcPts val="2600"/>
              </a:lnSpc>
              <a:buNone/>
            </a:pPr>
            <a:r>
              <a:rPr lang="en-US" sz="2600" dirty="0">
                <a:solidFill>
                  <a:srgbClr val="3C3939"/>
                </a:solidFill>
                <a:latin typeface="Raleway" pitchFamily="34" charset="0"/>
                <a:ea typeface="Raleway" pitchFamily="34" charset="-122"/>
                <a:cs typeface="Raleway" pitchFamily="34" charset="-120"/>
              </a:rPr>
              <a:t>2</a:t>
            </a:r>
            <a:endParaRPr lang="en-US" sz="2600" dirty="0"/>
          </a:p>
        </p:txBody>
      </p:sp>
      <p:sp>
        <p:nvSpPr>
          <p:cNvPr id="13" name="Text 10"/>
          <p:cNvSpPr/>
          <p:nvPr/>
        </p:nvSpPr>
        <p:spPr>
          <a:xfrm>
            <a:off x="2314932" y="4378762"/>
            <a:ext cx="2756178" cy="344448"/>
          </a:xfrm>
          <a:prstGeom prst="rect">
            <a:avLst/>
          </a:prstGeom>
          <a:noFill/>
          <a:ln/>
        </p:spPr>
        <p:txBody>
          <a:bodyPr wrap="none" lIns="0" tIns="0" rIns="0" bIns="0" rtlCol="0" anchor="t"/>
          <a:lstStyle/>
          <a:p>
            <a:pPr marL="0" indent="0" algn="l">
              <a:lnSpc>
                <a:spcPts val="2700"/>
              </a:lnSpc>
              <a:buNone/>
            </a:pPr>
            <a:r>
              <a:rPr lang="en-US" sz="2150" dirty="0">
                <a:solidFill>
                  <a:srgbClr val="3C3939"/>
                </a:solidFill>
                <a:latin typeface="Raleway" pitchFamily="34" charset="0"/>
                <a:ea typeface="Raleway" pitchFamily="34" charset="-122"/>
                <a:cs typeface="Raleway" pitchFamily="34" charset="-120"/>
              </a:rPr>
              <a:t>Area</a:t>
            </a:r>
            <a:endParaRPr lang="en-US" sz="2150" dirty="0"/>
          </a:p>
        </p:txBody>
      </p:sp>
      <p:sp>
        <p:nvSpPr>
          <p:cNvPr id="14" name="Text 11"/>
          <p:cNvSpPr/>
          <p:nvPr/>
        </p:nvSpPr>
        <p:spPr>
          <a:xfrm>
            <a:off x="2314932" y="4855488"/>
            <a:ext cx="7886224" cy="705564"/>
          </a:xfrm>
          <a:prstGeom prst="rect">
            <a:avLst/>
          </a:prstGeom>
          <a:noFill/>
          <a:ln/>
        </p:spPr>
        <p:txBody>
          <a:bodyPr wrap="square" lIns="0" tIns="0" rIns="0" bIns="0" rtlCol="0" anchor="t"/>
          <a:lstStyle/>
          <a:p>
            <a:pPr marL="0" indent="0" algn="l">
              <a:lnSpc>
                <a:spcPts val="2750"/>
              </a:lnSpc>
              <a:buNone/>
            </a:pPr>
            <a:r>
              <a:rPr lang="en-US" sz="1700" dirty="0">
                <a:solidFill>
                  <a:srgbClr val="3C3939"/>
                </a:solidFill>
                <a:latin typeface="Roboto" pitchFamily="34" charset="0"/>
                <a:ea typeface="Roboto" pitchFamily="34" charset="-122"/>
                <a:cs typeface="Roboto" pitchFamily="34" charset="-120"/>
              </a:rPr>
              <a:t>The area under the curve represents the change in velocity over time. A larger area indicates a greater change in velocity.</a:t>
            </a:r>
            <a:endParaRPr lang="en-US" sz="1700" dirty="0"/>
          </a:p>
        </p:txBody>
      </p:sp>
      <p:sp>
        <p:nvSpPr>
          <p:cNvPr id="15" name="Shape 12"/>
          <p:cNvSpPr/>
          <p:nvPr/>
        </p:nvSpPr>
        <p:spPr>
          <a:xfrm>
            <a:off x="1319808" y="6482596"/>
            <a:ext cx="771644" cy="30480"/>
          </a:xfrm>
          <a:prstGeom prst="roundRect">
            <a:avLst>
              <a:gd name="adj" fmla="val 303837"/>
            </a:avLst>
          </a:prstGeom>
          <a:solidFill>
            <a:srgbClr val="C7C7D0"/>
          </a:solidFill>
          <a:ln/>
        </p:spPr>
      </p:sp>
      <p:sp>
        <p:nvSpPr>
          <p:cNvPr id="16" name="Shape 13"/>
          <p:cNvSpPr/>
          <p:nvPr/>
        </p:nvSpPr>
        <p:spPr>
          <a:xfrm>
            <a:off x="854273" y="6249829"/>
            <a:ext cx="496014" cy="496014"/>
          </a:xfrm>
          <a:prstGeom prst="roundRect">
            <a:avLst>
              <a:gd name="adj" fmla="val 18671"/>
            </a:avLst>
          </a:prstGeom>
          <a:solidFill>
            <a:srgbClr val="E1E1EA"/>
          </a:solidFill>
          <a:ln w="7620">
            <a:solidFill>
              <a:srgbClr val="C7C7D0"/>
            </a:solidFill>
            <a:prstDash val="solid"/>
          </a:ln>
        </p:spPr>
      </p:sp>
      <p:sp>
        <p:nvSpPr>
          <p:cNvPr id="17" name="Text 14"/>
          <p:cNvSpPr/>
          <p:nvPr/>
        </p:nvSpPr>
        <p:spPr>
          <a:xfrm>
            <a:off x="1013936" y="6332458"/>
            <a:ext cx="176570" cy="330756"/>
          </a:xfrm>
          <a:prstGeom prst="rect">
            <a:avLst/>
          </a:prstGeom>
          <a:noFill/>
          <a:ln/>
        </p:spPr>
        <p:txBody>
          <a:bodyPr wrap="none" lIns="0" tIns="0" rIns="0" bIns="0" rtlCol="0" anchor="t"/>
          <a:lstStyle/>
          <a:p>
            <a:pPr marL="0" indent="0" algn="ctr">
              <a:lnSpc>
                <a:spcPts val="2600"/>
              </a:lnSpc>
              <a:buNone/>
            </a:pPr>
            <a:r>
              <a:rPr lang="en-US" sz="2600" dirty="0">
                <a:solidFill>
                  <a:srgbClr val="3C3939"/>
                </a:solidFill>
                <a:latin typeface="Raleway" pitchFamily="34" charset="0"/>
                <a:ea typeface="Raleway" pitchFamily="34" charset="-122"/>
                <a:cs typeface="Raleway" pitchFamily="34" charset="-120"/>
              </a:rPr>
              <a:t>3</a:t>
            </a:r>
            <a:endParaRPr lang="en-US" sz="2600" dirty="0"/>
          </a:p>
        </p:txBody>
      </p:sp>
      <p:sp>
        <p:nvSpPr>
          <p:cNvPr id="18" name="Text 15"/>
          <p:cNvSpPr/>
          <p:nvPr/>
        </p:nvSpPr>
        <p:spPr>
          <a:xfrm>
            <a:off x="2314932" y="6222206"/>
            <a:ext cx="2756178" cy="344448"/>
          </a:xfrm>
          <a:prstGeom prst="rect">
            <a:avLst/>
          </a:prstGeom>
          <a:noFill/>
          <a:ln/>
        </p:spPr>
        <p:txBody>
          <a:bodyPr wrap="none" lIns="0" tIns="0" rIns="0" bIns="0" rtlCol="0" anchor="t"/>
          <a:lstStyle/>
          <a:p>
            <a:pPr marL="0" indent="0" algn="l">
              <a:lnSpc>
                <a:spcPts val="2700"/>
              </a:lnSpc>
              <a:buNone/>
            </a:pPr>
            <a:r>
              <a:rPr lang="en-US" sz="2150" dirty="0">
                <a:solidFill>
                  <a:srgbClr val="3C3939"/>
                </a:solidFill>
                <a:latin typeface="Raleway" pitchFamily="34" charset="0"/>
                <a:ea typeface="Raleway" pitchFamily="34" charset="-122"/>
                <a:cs typeface="Raleway" pitchFamily="34" charset="-120"/>
              </a:rPr>
              <a:t>Intercepts</a:t>
            </a:r>
            <a:endParaRPr lang="en-US" sz="2150" dirty="0"/>
          </a:p>
        </p:txBody>
      </p:sp>
      <p:sp>
        <p:nvSpPr>
          <p:cNvPr id="19" name="Text 16"/>
          <p:cNvSpPr/>
          <p:nvPr/>
        </p:nvSpPr>
        <p:spPr>
          <a:xfrm>
            <a:off x="2314932" y="6698933"/>
            <a:ext cx="7886224" cy="705564"/>
          </a:xfrm>
          <a:prstGeom prst="rect">
            <a:avLst/>
          </a:prstGeom>
          <a:noFill/>
          <a:ln/>
        </p:spPr>
        <p:txBody>
          <a:bodyPr wrap="square" lIns="0" tIns="0" rIns="0" bIns="0" rtlCol="0" anchor="t"/>
          <a:lstStyle/>
          <a:p>
            <a:pPr marL="0" indent="0" algn="l">
              <a:lnSpc>
                <a:spcPts val="2750"/>
              </a:lnSpc>
              <a:buNone/>
            </a:pPr>
            <a:r>
              <a:rPr lang="en-US" sz="1700" dirty="0">
                <a:solidFill>
                  <a:srgbClr val="3C3939"/>
                </a:solidFill>
                <a:latin typeface="Roboto" pitchFamily="34" charset="0"/>
                <a:ea typeface="Roboto" pitchFamily="34" charset="-122"/>
                <a:cs typeface="Roboto" pitchFamily="34" charset="-120"/>
              </a:rPr>
              <a:t>The y-intercept represents the initial velocity of the object. The x-intercept represents the time at which the object comes to rest.</a:t>
            </a:r>
            <a:endParaRPr lang="en-US" sz="1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23054" y="769144"/>
            <a:ext cx="7412712" cy="556260"/>
          </a:xfrm>
          <a:prstGeom prst="rect">
            <a:avLst/>
          </a:prstGeom>
          <a:noFill/>
          <a:ln/>
        </p:spPr>
        <p:txBody>
          <a:bodyPr wrap="none" lIns="0" tIns="0" rIns="0" bIns="0" rtlCol="0" anchor="t"/>
          <a:lstStyle/>
          <a:p>
            <a:pPr marL="0" indent="0">
              <a:lnSpc>
                <a:spcPts val="4350"/>
              </a:lnSpc>
              <a:buNone/>
            </a:pPr>
            <a:r>
              <a:rPr lang="en-US" sz="3500" dirty="0">
                <a:solidFill>
                  <a:srgbClr val="1B1B27"/>
                </a:solidFill>
                <a:latin typeface="Raleway" pitchFamily="34" charset="0"/>
                <a:ea typeface="Raleway" pitchFamily="34" charset="-122"/>
                <a:cs typeface="Raleway" pitchFamily="34" charset="-120"/>
              </a:rPr>
              <a:t>Analyzing Acceleration Time Graphs</a:t>
            </a:r>
            <a:endParaRPr lang="en-US" sz="3500" dirty="0"/>
          </a:p>
        </p:txBody>
      </p:sp>
      <p:pic>
        <p:nvPicPr>
          <p:cNvPr id="4" name="Image 1" descr="preencoded.png"/>
          <p:cNvPicPr>
            <a:picLocks noChangeAspect="1"/>
          </p:cNvPicPr>
          <p:nvPr/>
        </p:nvPicPr>
        <p:blipFill>
          <a:blip r:embed="rId4"/>
          <a:stretch>
            <a:fillRect/>
          </a:stretch>
        </p:blipFill>
        <p:spPr>
          <a:xfrm>
            <a:off x="623054" y="1592342"/>
            <a:ext cx="890111" cy="1424226"/>
          </a:xfrm>
          <a:prstGeom prst="rect">
            <a:avLst/>
          </a:prstGeom>
        </p:spPr>
      </p:pic>
      <p:sp>
        <p:nvSpPr>
          <p:cNvPr id="5" name="Text 1"/>
          <p:cNvSpPr/>
          <p:nvPr/>
        </p:nvSpPr>
        <p:spPr>
          <a:xfrm>
            <a:off x="1780103" y="1770340"/>
            <a:ext cx="2225278" cy="278130"/>
          </a:xfrm>
          <a:prstGeom prst="rect">
            <a:avLst/>
          </a:prstGeom>
          <a:noFill/>
          <a:ln/>
        </p:spPr>
        <p:txBody>
          <a:bodyPr wrap="none" lIns="0" tIns="0" rIns="0" bIns="0" rtlCol="0" anchor="t"/>
          <a:lstStyle/>
          <a:p>
            <a:pPr marL="0" indent="0" algn="l">
              <a:lnSpc>
                <a:spcPts val="2150"/>
              </a:lnSpc>
              <a:buNone/>
            </a:pPr>
            <a:r>
              <a:rPr lang="en-US" sz="1750" dirty="0">
                <a:solidFill>
                  <a:srgbClr val="3C3939"/>
                </a:solidFill>
                <a:latin typeface="Raleway" pitchFamily="34" charset="0"/>
                <a:ea typeface="Raleway" pitchFamily="34" charset="-122"/>
                <a:cs typeface="Raleway" pitchFamily="34" charset="-120"/>
              </a:rPr>
              <a:t>Slope</a:t>
            </a:r>
            <a:endParaRPr lang="en-US" sz="1750" dirty="0"/>
          </a:p>
        </p:txBody>
      </p:sp>
      <p:sp>
        <p:nvSpPr>
          <p:cNvPr id="6" name="Text 2"/>
          <p:cNvSpPr/>
          <p:nvPr/>
        </p:nvSpPr>
        <p:spPr>
          <a:xfrm>
            <a:off x="1780103" y="2155269"/>
            <a:ext cx="6740843" cy="569595"/>
          </a:xfrm>
          <a:prstGeom prst="rect">
            <a:avLst/>
          </a:prstGeom>
          <a:noFill/>
          <a:ln/>
        </p:spPr>
        <p:txBody>
          <a:bodyPr wrap="square" lIns="0" tIns="0" rIns="0" bIns="0" rtlCol="0" anchor="t"/>
          <a:lstStyle/>
          <a:p>
            <a:pPr marL="0" indent="0" algn="l">
              <a:lnSpc>
                <a:spcPts val="2200"/>
              </a:lnSpc>
              <a:buNone/>
            </a:pPr>
            <a:r>
              <a:rPr lang="en-US" sz="1400" dirty="0">
                <a:solidFill>
                  <a:srgbClr val="3C3939"/>
                </a:solidFill>
                <a:latin typeface="Roboto" pitchFamily="34" charset="0"/>
                <a:ea typeface="Roboto" pitchFamily="34" charset="-122"/>
                <a:cs typeface="Roboto" pitchFamily="34" charset="-120"/>
              </a:rPr>
              <a:t>The slope of an acceleration-time graph represents the instantaneous acceleration at a specific point in time.</a:t>
            </a:r>
            <a:endParaRPr lang="en-US" sz="1400" dirty="0"/>
          </a:p>
        </p:txBody>
      </p:sp>
      <p:pic>
        <p:nvPicPr>
          <p:cNvPr id="7" name="Image 2" descr="preencoded.png"/>
          <p:cNvPicPr>
            <a:picLocks noChangeAspect="1"/>
          </p:cNvPicPr>
          <p:nvPr/>
        </p:nvPicPr>
        <p:blipFill>
          <a:blip r:embed="rId5"/>
          <a:stretch>
            <a:fillRect/>
          </a:stretch>
        </p:blipFill>
        <p:spPr>
          <a:xfrm>
            <a:off x="623054" y="3016568"/>
            <a:ext cx="890111" cy="1424226"/>
          </a:xfrm>
          <a:prstGeom prst="rect">
            <a:avLst/>
          </a:prstGeom>
        </p:spPr>
      </p:pic>
      <p:sp>
        <p:nvSpPr>
          <p:cNvPr id="8" name="Text 3"/>
          <p:cNvSpPr/>
          <p:nvPr/>
        </p:nvSpPr>
        <p:spPr>
          <a:xfrm>
            <a:off x="1780103" y="3194566"/>
            <a:ext cx="2225278" cy="278130"/>
          </a:xfrm>
          <a:prstGeom prst="rect">
            <a:avLst/>
          </a:prstGeom>
          <a:noFill/>
          <a:ln/>
        </p:spPr>
        <p:txBody>
          <a:bodyPr wrap="none" lIns="0" tIns="0" rIns="0" bIns="0" rtlCol="0" anchor="t"/>
          <a:lstStyle/>
          <a:p>
            <a:pPr marL="0" indent="0" algn="l">
              <a:lnSpc>
                <a:spcPts val="2150"/>
              </a:lnSpc>
              <a:buNone/>
            </a:pPr>
            <a:r>
              <a:rPr lang="en-US" sz="1750" dirty="0">
                <a:solidFill>
                  <a:srgbClr val="3C3939"/>
                </a:solidFill>
                <a:latin typeface="Raleway" pitchFamily="34" charset="0"/>
                <a:ea typeface="Raleway" pitchFamily="34" charset="-122"/>
                <a:cs typeface="Raleway" pitchFamily="34" charset="-120"/>
              </a:rPr>
              <a:t>Area</a:t>
            </a:r>
            <a:endParaRPr lang="en-US" sz="1750" dirty="0"/>
          </a:p>
        </p:txBody>
      </p:sp>
      <p:sp>
        <p:nvSpPr>
          <p:cNvPr id="9" name="Text 4"/>
          <p:cNvSpPr/>
          <p:nvPr/>
        </p:nvSpPr>
        <p:spPr>
          <a:xfrm>
            <a:off x="1780103" y="3579495"/>
            <a:ext cx="6740843" cy="569595"/>
          </a:xfrm>
          <a:prstGeom prst="rect">
            <a:avLst/>
          </a:prstGeom>
          <a:noFill/>
          <a:ln/>
        </p:spPr>
        <p:txBody>
          <a:bodyPr wrap="square" lIns="0" tIns="0" rIns="0" bIns="0" rtlCol="0" anchor="t"/>
          <a:lstStyle/>
          <a:p>
            <a:pPr marL="0" indent="0" algn="l">
              <a:lnSpc>
                <a:spcPts val="2200"/>
              </a:lnSpc>
              <a:buNone/>
            </a:pPr>
            <a:r>
              <a:rPr lang="en-US" sz="1400" dirty="0">
                <a:solidFill>
                  <a:srgbClr val="3C3939"/>
                </a:solidFill>
                <a:latin typeface="Roboto" pitchFamily="34" charset="0"/>
                <a:ea typeface="Roboto" pitchFamily="34" charset="-122"/>
                <a:cs typeface="Roboto" pitchFamily="34" charset="-120"/>
              </a:rPr>
              <a:t>The area under the curve of an acceleration-time graph represents the change in velocity over a given time interval.</a:t>
            </a:r>
            <a:endParaRPr lang="en-US" sz="1400" dirty="0"/>
          </a:p>
        </p:txBody>
      </p:sp>
      <p:pic>
        <p:nvPicPr>
          <p:cNvPr id="10" name="Image 3" descr="preencoded.png"/>
          <p:cNvPicPr>
            <a:picLocks noChangeAspect="1"/>
          </p:cNvPicPr>
          <p:nvPr/>
        </p:nvPicPr>
        <p:blipFill>
          <a:blip r:embed="rId6"/>
          <a:stretch>
            <a:fillRect/>
          </a:stretch>
        </p:blipFill>
        <p:spPr>
          <a:xfrm>
            <a:off x="623054" y="4440793"/>
            <a:ext cx="890111" cy="1595318"/>
          </a:xfrm>
          <a:prstGeom prst="rect">
            <a:avLst/>
          </a:prstGeom>
        </p:spPr>
      </p:pic>
      <p:sp>
        <p:nvSpPr>
          <p:cNvPr id="11" name="Text 5"/>
          <p:cNvSpPr/>
          <p:nvPr/>
        </p:nvSpPr>
        <p:spPr>
          <a:xfrm>
            <a:off x="1780103" y="4618792"/>
            <a:ext cx="2225278" cy="278130"/>
          </a:xfrm>
          <a:prstGeom prst="rect">
            <a:avLst/>
          </a:prstGeom>
          <a:noFill/>
          <a:ln/>
        </p:spPr>
        <p:txBody>
          <a:bodyPr wrap="none" lIns="0" tIns="0" rIns="0" bIns="0" rtlCol="0" anchor="t"/>
          <a:lstStyle/>
          <a:p>
            <a:pPr marL="0" indent="0" algn="l">
              <a:lnSpc>
                <a:spcPts val="2150"/>
              </a:lnSpc>
              <a:buNone/>
            </a:pPr>
            <a:r>
              <a:rPr lang="en-US" sz="1750" dirty="0">
                <a:solidFill>
                  <a:srgbClr val="3C3939"/>
                </a:solidFill>
                <a:latin typeface="Raleway" pitchFamily="34" charset="0"/>
                <a:ea typeface="Raleway" pitchFamily="34" charset="-122"/>
                <a:cs typeface="Raleway" pitchFamily="34" charset="-120"/>
              </a:rPr>
              <a:t>Shape</a:t>
            </a:r>
            <a:endParaRPr lang="en-US" sz="1750" dirty="0"/>
          </a:p>
        </p:txBody>
      </p:sp>
      <p:sp>
        <p:nvSpPr>
          <p:cNvPr id="12" name="Text 6"/>
          <p:cNvSpPr/>
          <p:nvPr/>
        </p:nvSpPr>
        <p:spPr>
          <a:xfrm>
            <a:off x="1780103" y="5003721"/>
            <a:ext cx="6740843" cy="854393"/>
          </a:xfrm>
          <a:prstGeom prst="rect">
            <a:avLst/>
          </a:prstGeom>
          <a:noFill/>
          <a:ln/>
        </p:spPr>
        <p:txBody>
          <a:bodyPr wrap="square" lIns="0" tIns="0" rIns="0" bIns="0" rtlCol="0" anchor="t"/>
          <a:lstStyle/>
          <a:p>
            <a:pPr marL="0" indent="0" algn="l">
              <a:lnSpc>
                <a:spcPts val="2200"/>
              </a:lnSpc>
              <a:buNone/>
            </a:pPr>
            <a:r>
              <a:rPr lang="en-US" sz="1400" dirty="0">
                <a:solidFill>
                  <a:srgbClr val="3C3939"/>
                </a:solidFill>
                <a:latin typeface="Roboto" pitchFamily="34" charset="0"/>
                <a:ea typeface="Roboto" pitchFamily="34" charset="-122"/>
                <a:cs typeface="Roboto" pitchFamily="34" charset="-120"/>
              </a:rPr>
              <a:t>The shape of the graph provides insights into the nature of the motion. For example, a linear graph indicates constant acceleration, while a curved graph indicates changing acceleration.</a:t>
            </a:r>
            <a:endParaRPr lang="en-US" sz="1400" dirty="0"/>
          </a:p>
        </p:txBody>
      </p:sp>
      <p:pic>
        <p:nvPicPr>
          <p:cNvPr id="13" name="Image 4" descr="preencoded.png"/>
          <p:cNvPicPr>
            <a:picLocks noChangeAspect="1"/>
          </p:cNvPicPr>
          <p:nvPr/>
        </p:nvPicPr>
        <p:blipFill>
          <a:blip r:embed="rId7"/>
          <a:stretch>
            <a:fillRect/>
          </a:stretch>
        </p:blipFill>
        <p:spPr>
          <a:xfrm>
            <a:off x="623054" y="6036112"/>
            <a:ext cx="890111" cy="1424226"/>
          </a:xfrm>
          <a:prstGeom prst="rect">
            <a:avLst/>
          </a:prstGeom>
        </p:spPr>
      </p:pic>
      <p:sp>
        <p:nvSpPr>
          <p:cNvPr id="14" name="Text 7"/>
          <p:cNvSpPr/>
          <p:nvPr/>
        </p:nvSpPr>
        <p:spPr>
          <a:xfrm>
            <a:off x="1780103" y="6214110"/>
            <a:ext cx="2225278" cy="278130"/>
          </a:xfrm>
          <a:prstGeom prst="rect">
            <a:avLst/>
          </a:prstGeom>
          <a:noFill/>
          <a:ln/>
        </p:spPr>
        <p:txBody>
          <a:bodyPr wrap="none" lIns="0" tIns="0" rIns="0" bIns="0" rtlCol="0" anchor="t"/>
          <a:lstStyle/>
          <a:p>
            <a:pPr marL="0" indent="0" algn="l">
              <a:lnSpc>
                <a:spcPts val="2150"/>
              </a:lnSpc>
              <a:buNone/>
            </a:pPr>
            <a:r>
              <a:rPr lang="en-US" sz="1750" dirty="0">
                <a:solidFill>
                  <a:srgbClr val="3C3939"/>
                </a:solidFill>
                <a:latin typeface="Raleway" pitchFamily="34" charset="0"/>
                <a:ea typeface="Raleway" pitchFamily="34" charset="-122"/>
                <a:cs typeface="Raleway" pitchFamily="34" charset="-120"/>
              </a:rPr>
              <a:t>Integration</a:t>
            </a:r>
            <a:endParaRPr lang="en-US" sz="1750" dirty="0"/>
          </a:p>
        </p:txBody>
      </p:sp>
      <p:sp>
        <p:nvSpPr>
          <p:cNvPr id="15" name="Text 8"/>
          <p:cNvSpPr/>
          <p:nvPr/>
        </p:nvSpPr>
        <p:spPr>
          <a:xfrm>
            <a:off x="1780103" y="6599039"/>
            <a:ext cx="6740843" cy="569595"/>
          </a:xfrm>
          <a:prstGeom prst="rect">
            <a:avLst/>
          </a:prstGeom>
          <a:noFill/>
          <a:ln/>
        </p:spPr>
        <p:txBody>
          <a:bodyPr wrap="square" lIns="0" tIns="0" rIns="0" bIns="0" rtlCol="0" anchor="t"/>
          <a:lstStyle/>
          <a:p>
            <a:pPr marL="0" indent="0" algn="l">
              <a:lnSpc>
                <a:spcPts val="2200"/>
              </a:lnSpc>
              <a:buNone/>
            </a:pPr>
            <a:r>
              <a:rPr lang="en-US" sz="1400" dirty="0">
                <a:solidFill>
                  <a:srgbClr val="3C3939"/>
                </a:solidFill>
                <a:latin typeface="Roboto" pitchFamily="34" charset="0"/>
                <a:ea typeface="Roboto" pitchFamily="34" charset="-122"/>
                <a:cs typeface="Roboto" pitchFamily="34" charset="-120"/>
              </a:rPr>
              <a:t>Mathematical integration can be used to determine the velocity and displacement of an object from an acceleration-time graph.</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1492</Words>
  <Application>Microsoft Office PowerPoint</Application>
  <PresentationFormat>Custom</PresentationFormat>
  <Paragraphs>191</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Raleway</vt:lpstr>
      <vt:lpstr>Arial</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Mphoweh Jude Nzembayie</cp:lastModifiedBy>
  <cp:revision>2</cp:revision>
  <dcterms:created xsi:type="dcterms:W3CDTF">2024-12-06T19:47:26Z</dcterms:created>
  <dcterms:modified xsi:type="dcterms:W3CDTF">2024-12-06T19:48:40Z</dcterms:modified>
</cp:coreProperties>
</file>