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Unbounded"/>
      <p:regular r:id="rId15"/>
    </p:embeddedFont>
    <p:embeddedFont>
      <p:font typeface="Unbounded"/>
      <p:regular r:id="rId16"/>
    </p:embeddedFont>
    <p:embeddedFont>
      <p:font typeface="Cabin"/>
      <p:regular r:id="rId17"/>
    </p:embeddedFont>
    <p:embeddedFont>
      <p:font typeface="Cabin"/>
      <p:regular r:id="rId18"/>
    </p:embeddedFont>
    <p:embeddedFont>
      <p:font typeface="Cabin"/>
      <p:regular r:id="rId19"/>
    </p:embeddedFont>
    <p:embeddedFont>
      <p:font typeface="Cabin"/>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003-1.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004-1.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005-1.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006-1.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007-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008-1.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009-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7.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2121218"/>
            <a:ext cx="7468553" cy="1408033"/>
          </a:xfrm>
          <a:prstGeom prst="rect">
            <a:avLst/>
          </a:prstGeom>
          <a:noFill/>
          <a:ln/>
        </p:spPr>
        <p:txBody>
          <a:bodyPr wrap="square" lIns="0" tIns="0" rIns="0" bIns="0" rtlCol="0" anchor="t"/>
          <a:lstStyle/>
          <a:p>
            <a:pPr indent="0" marL="0">
              <a:lnSpc>
                <a:spcPts val="5500"/>
              </a:lnSpc>
              <a:buNone/>
            </a:pPr>
            <a:r>
              <a:rPr lang="en-US" sz="4400" dirty="0">
                <a:solidFill>
                  <a:srgbClr val="FFFFFF"/>
                </a:solidFill>
                <a:latin typeface="Unbounded" pitchFamily="34" charset="0"/>
                <a:ea typeface="Unbounded" pitchFamily="34" charset="-122"/>
                <a:cs typeface="Unbounded" pitchFamily="34" charset="-120"/>
              </a:rPr>
              <a:t>The United States in World War I</a:t>
            </a:r>
            <a:endParaRPr lang="en-US" sz="4400" dirty="0"/>
          </a:p>
        </p:txBody>
      </p:sp>
      <p:sp>
        <p:nvSpPr>
          <p:cNvPr id="4" name="Text 1"/>
          <p:cNvSpPr/>
          <p:nvPr/>
        </p:nvSpPr>
        <p:spPr>
          <a:xfrm>
            <a:off x="6324124" y="3888224"/>
            <a:ext cx="7468553" cy="1532096"/>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From a reluctant outsider to a decisive force, the United States' involvement in World War I marked a pivotal moment in its rise as a global superpower. This presentation will explore the key events and consequences of America's entry into the "Great War".</a:t>
            </a:r>
            <a:endParaRPr lang="en-US" sz="1850" dirty="0"/>
          </a:p>
        </p:txBody>
      </p:sp>
      <p:sp>
        <p:nvSpPr>
          <p:cNvPr id="5" name="Shape 2"/>
          <p:cNvSpPr/>
          <p:nvPr/>
        </p:nvSpPr>
        <p:spPr>
          <a:xfrm>
            <a:off x="6324124" y="5707380"/>
            <a:ext cx="382905" cy="382905"/>
          </a:xfrm>
          <a:prstGeom prst="roundRect">
            <a:avLst>
              <a:gd name="adj" fmla="val 23878209"/>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331744" y="5715000"/>
            <a:ext cx="367665" cy="367665"/>
          </a:xfrm>
          <a:prstGeom prst="rect">
            <a:avLst/>
          </a:prstGeom>
        </p:spPr>
      </p:pic>
      <p:sp>
        <p:nvSpPr>
          <p:cNvPr id="7" name="Text 3"/>
          <p:cNvSpPr/>
          <p:nvPr/>
        </p:nvSpPr>
        <p:spPr>
          <a:xfrm>
            <a:off x="6826687" y="5689521"/>
            <a:ext cx="1674019" cy="418862"/>
          </a:xfrm>
          <a:prstGeom prst="rect">
            <a:avLst/>
          </a:prstGeom>
          <a:noFill/>
          <a:ln/>
        </p:spPr>
        <p:txBody>
          <a:bodyPr wrap="none" lIns="0" tIns="0" rIns="0" bIns="0" rtlCol="0" anchor="t"/>
          <a:lstStyle/>
          <a:p>
            <a:pPr algn="l" indent="0" marL="0">
              <a:lnSpc>
                <a:spcPts val="3250"/>
              </a:lnSpc>
              <a:buNone/>
            </a:pPr>
            <a:r>
              <a:rPr lang="en-US" sz="2350" b="1" dirty="0">
                <a:solidFill>
                  <a:srgbClr val="CAD6DE"/>
                </a:solidFill>
                <a:latin typeface="Cabin Bold" pitchFamily="34" charset="0"/>
                <a:ea typeface="Cabin Bold" pitchFamily="34" charset="-122"/>
                <a:cs typeface="Cabin Bold" pitchFamily="34" charset="-120"/>
              </a:rPr>
              <a:t>par Math Fox</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735217"/>
            <a:ext cx="8984218" cy="704017"/>
          </a:xfrm>
          <a:prstGeom prst="rect">
            <a:avLst/>
          </a:prstGeom>
          <a:noFill/>
          <a:ln/>
        </p:spPr>
        <p:txBody>
          <a:bodyPr wrap="none" lIns="0" tIns="0" rIns="0" bIns="0" rtlCol="0" anchor="t"/>
          <a:lstStyle/>
          <a:p>
            <a:pPr indent="0" marL="0">
              <a:lnSpc>
                <a:spcPts val="5500"/>
              </a:lnSpc>
              <a:buNone/>
            </a:pPr>
            <a:r>
              <a:rPr lang="en-US" sz="4400" dirty="0">
                <a:solidFill>
                  <a:srgbClr val="FFFFFF"/>
                </a:solidFill>
                <a:latin typeface="Unbounded" pitchFamily="34" charset="0"/>
                <a:ea typeface="Unbounded" pitchFamily="34" charset="-122"/>
                <a:cs typeface="Unbounded" pitchFamily="34" charset="-120"/>
              </a:rPr>
              <a:t>Causes of U.S. Involvement</a:t>
            </a:r>
            <a:endParaRPr lang="en-US" sz="4400" dirty="0"/>
          </a:p>
        </p:txBody>
      </p:sp>
      <p:sp>
        <p:nvSpPr>
          <p:cNvPr id="3" name="Text 1"/>
          <p:cNvSpPr/>
          <p:nvPr/>
        </p:nvSpPr>
        <p:spPr>
          <a:xfrm>
            <a:off x="837724" y="3037522"/>
            <a:ext cx="2800826" cy="703898"/>
          </a:xfrm>
          <a:prstGeom prst="rect">
            <a:avLst/>
          </a:prstGeom>
          <a:noFill/>
          <a:ln/>
        </p:spPr>
        <p:txBody>
          <a:bodyPr wrap="squar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Sinking of the Lusitania</a:t>
            </a:r>
            <a:endParaRPr lang="en-US" sz="2200" dirty="0"/>
          </a:p>
        </p:txBody>
      </p:sp>
      <p:sp>
        <p:nvSpPr>
          <p:cNvPr id="4" name="Text 2"/>
          <p:cNvSpPr/>
          <p:nvPr/>
        </p:nvSpPr>
        <p:spPr>
          <a:xfrm>
            <a:off x="837724" y="3980736"/>
            <a:ext cx="2800826" cy="2298144"/>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The German torpedoing of the British passenger liner Lusitania, resulting in the deaths of over 100 Americans, outraged public opinion.</a:t>
            </a:r>
            <a:endParaRPr lang="en-US" sz="1850" dirty="0"/>
          </a:p>
        </p:txBody>
      </p:sp>
      <p:sp>
        <p:nvSpPr>
          <p:cNvPr id="5" name="Text 3"/>
          <p:cNvSpPr/>
          <p:nvPr/>
        </p:nvSpPr>
        <p:spPr>
          <a:xfrm>
            <a:off x="4230053" y="3037522"/>
            <a:ext cx="2800826" cy="1055846"/>
          </a:xfrm>
          <a:prstGeom prst="rect">
            <a:avLst/>
          </a:prstGeom>
          <a:noFill/>
          <a:ln/>
        </p:spPr>
        <p:txBody>
          <a:bodyPr wrap="squar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Unrestricted Submarine Warfare</a:t>
            </a:r>
            <a:endParaRPr lang="en-US" sz="2200" dirty="0"/>
          </a:p>
        </p:txBody>
      </p:sp>
      <p:sp>
        <p:nvSpPr>
          <p:cNvPr id="6" name="Text 4"/>
          <p:cNvSpPr/>
          <p:nvPr/>
        </p:nvSpPr>
        <p:spPr>
          <a:xfrm>
            <a:off x="4230053" y="4332684"/>
            <a:ext cx="2800826" cy="1915120"/>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Germany's policy of attacking all ships, including those from neutral countries, further strained relations with the U.S.</a:t>
            </a:r>
            <a:endParaRPr lang="en-US" sz="1850" dirty="0"/>
          </a:p>
        </p:txBody>
      </p:sp>
      <p:sp>
        <p:nvSpPr>
          <p:cNvPr id="7" name="Text 5"/>
          <p:cNvSpPr/>
          <p:nvPr/>
        </p:nvSpPr>
        <p:spPr>
          <a:xfrm>
            <a:off x="7622381" y="3037522"/>
            <a:ext cx="2800826" cy="703898"/>
          </a:xfrm>
          <a:prstGeom prst="rect">
            <a:avLst/>
          </a:prstGeom>
          <a:noFill/>
          <a:ln/>
        </p:spPr>
        <p:txBody>
          <a:bodyPr wrap="squar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Zimmermann Telegram</a:t>
            </a:r>
            <a:endParaRPr lang="en-US" sz="2200" dirty="0"/>
          </a:p>
        </p:txBody>
      </p:sp>
      <p:sp>
        <p:nvSpPr>
          <p:cNvPr id="8" name="Text 6"/>
          <p:cNvSpPr/>
          <p:nvPr/>
        </p:nvSpPr>
        <p:spPr>
          <a:xfrm>
            <a:off x="7622381" y="3980736"/>
            <a:ext cx="2800826" cy="2298144"/>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A secret proposal from Germany to Mexico to attack the U.S. was intercepted, galvanizing American sentiment for war.</a:t>
            </a:r>
            <a:endParaRPr lang="en-US" sz="1850" dirty="0"/>
          </a:p>
        </p:txBody>
      </p:sp>
      <p:sp>
        <p:nvSpPr>
          <p:cNvPr id="9" name="Text 7"/>
          <p:cNvSpPr/>
          <p:nvPr/>
        </p:nvSpPr>
        <p:spPr>
          <a:xfrm>
            <a:off x="11014710" y="3037522"/>
            <a:ext cx="2800826" cy="703898"/>
          </a:xfrm>
          <a:prstGeom prst="rect">
            <a:avLst/>
          </a:prstGeom>
          <a:noFill/>
          <a:ln/>
        </p:spPr>
        <p:txBody>
          <a:bodyPr wrap="squar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Ideological Factors</a:t>
            </a:r>
            <a:endParaRPr lang="en-US" sz="2200" dirty="0"/>
          </a:p>
        </p:txBody>
      </p:sp>
      <p:sp>
        <p:nvSpPr>
          <p:cNvPr id="10" name="Text 8"/>
          <p:cNvSpPr/>
          <p:nvPr/>
        </p:nvSpPr>
        <p:spPr>
          <a:xfrm>
            <a:off x="11014710" y="3980736"/>
            <a:ext cx="2800826" cy="1915120"/>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President Woodrow Wilson's vision of making the world "safe for democracy" motivated the U.S. to join the Allied cause.</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80693" y="635794"/>
            <a:ext cx="7582614" cy="1312069"/>
          </a:xfrm>
          <a:prstGeom prst="rect">
            <a:avLst/>
          </a:prstGeom>
          <a:noFill/>
          <a:ln/>
        </p:spPr>
        <p:txBody>
          <a:bodyPr wrap="square" lIns="0" tIns="0" rIns="0" bIns="0" rtlCol="0" anchor="t"/>
          <a:lstStyle/>
          <a:p>
            <a:pPr indent="0" marL="0">
              <a:lnSpc>
                <a:spcPts val="5150"/>
              </a:lnSpc>
              <a:buNone/>
            </a:pPr>
            <a:r>
              <a:rPr lang="en-US" sz="4100" dirty="0">
                <a:solidFill>
                  <a:srgbClr val="FFFFFF"/>
                </a:solidFill>
                <a:latin typeface="Unbounded" pitchFamily="34" charset="0"/>
                <a:ea typeface="Unbounded" pitchFamily="34" charset="-122"/>
                <a:cs typeface="Unbounded" pitchFamily="34" charset="-120"/>
              </a:rPr>
              <a:t>U.S. Mobilization and Preparation</a:t>
            </a:r>
            <a:endParaRPr lang="en-US" sz="4100" dirty="0"/>
          </a:p>
        </p:txBody>
      </p:sp>
      <p:sp>
        <p:nvSpPr>
          <p:cNvPr id="4" name="Shape 1"/>
          <p:cNvSpPr/>
          <p:nvPr/>
        </p:nvSpPr>
        <p:spPr>
          <a:xfrm>
            <a:off x="1100018" y="2282428"/>
            <a:ext cx="30480" cy="5311259"/>
          </a:xfrm>
          <a:prstGeom prst="roundRect">
            <a:avLst>
              <a:gd name="adj" fmla="val 109776"/>
            </a:avLst>
          </a:prstGeom>
          <a:solidFill>
            <a:srgbClr val="49606E"/>
          </a:solidFill>
          <a:ln/>
        </p:spPr>
      </p:sp>
      <p:sp>
        <p:nvSpPr>
          <p:cNvPr id="5" name="Shape 2"/>
          <p:cNvSpPr/>
          <p:nvPr/>
        </p:nvSpPr>
        <p:spPr>
          <a:xfrm>
            <a:off x="1335703" y="2768918"/>
            <a:ext cx="780693" cy="30480"/>
          </a:xfrm>
          <a:prstGeom prst="roundRect">
            <a:avLst>
              <a:gd name="adj" fmla="val 109776"/>
            </a:avLst>
          </a:prstGeom>
          <a:solidFill>
            <a:srgbClr val="49606E"/>
          </a:solidFill>
          <a:ln/>
        </p:spPr>
      </p:sp>
      <p:sp>
        <p:nvSpPr>
          <p:cNvPr id="6" name="Shape 3"/>
          <p:cNvSpPr/>
          <p:nvPr/>
        </p:nvSpPr>
        <p:spPr>
          <a:xfrm>
            <a:off x="864334" y="2533293"/>
            <a:ext cx="501848" cy="501848"/>
          </a:xfrm>
          <a:prstGeom prst="roundRect">
            <a:avLst>
              <a:gd name="adj" fmla="val 6667"/>
            </a:avLst>
          </a:prstGeom>
          <a:solidFill>
            <a:srgbClr val="304755"/>
          </a:solidFill>
          <a:ln/>
        </p:spPr>
      </p:sp>
      <p:sp>
        <p:nvSpPr>
          <p:cNvPr id="7" name="Text 4"/>
          <p:cNvSpPr/>
          <p:nvPr/>
        </p:nvSpPr>
        <p:spPr>
          <a:xfrm>
            <a:off x="1041023" y="2626757"/>
            <a:ext cx="148352" cy="314920"/>
          </a:xfrm>
          <a:prstGeom prst="rect">
            <a:avLst/>
          </a:prstGeom>
          <a:noFill/>
          <a:ln/>
        </p:spPr>
        <p:txBody>
          <a:bodyPr wrap="none" lIns="0" tIns="0" rIns="0" bIns="0" rtlCol="0" anchor="t"/>
          <a:lstStyle/>
          <a:p>
            <a:pPr algn="ctr" indent="0" marL="0">
              <a:lnSpc>
                <a:spcPts val="2450"/>
              </a:lnSpc>
              <a:buNone/>
            </a:pPr>
            <a:r>
              <a:rPr lang="en-US" sz="2450" dirty="0">
                <a:solidFill>
                  <a:srgbClr val="CAD6DE"/>
                </a:solidFill>
                <a:latin typeface="Unbounded" pitchFamily="34" charset="0"/>
                <a:ea typeface="Unbounded" pitchFamily="34" charset="-122"/>
                <a:cs typeface="Unbounded" pitchFamily="34" charset="-120"/>
              </a:rPr>
              <a:t>1</a:t>
            </a:r>
            <a:endParaRPr lang="en-US" sz="2450" dirty="0"/>
          </a:p>
        </p:txBody>
      </p:sp>
      <p:sp>
        <p:nvSpPr>
          <p:cNvPr id="8" name="Text 5"/>
          <p:cNvSpPr/>
          <p:nvPr/>
        </p:nvSpPr>
        <p:spPr>
          <a:xfrm>
            <a:off x="2342078" y="2505432"/>
            <a:ext cx="2644021" cy="328017"/>
          </a:xfrm>
          <a:prstGeom prst="rect">
            <a:avLst/>
          </a:prstGeom>
          <a:noFill/>
          <a:ln/>
        </p:spPr>
        <p:txBody>
          <a:bodyPr wrap="none" lIns="0" tIns="0" rIns="0" bIns="0" rtlCol="0" anchor="t"/>
          <a:lstStyle/>
          <a:p>
            <a:pPr algn="l" indent="0" marL="0">
              <a:lnSpc>
                <a:spcPts val="2550"/>
              </a:lnSpc>
              <a:buNone/>
            </a:pPr>
            <a:r>
              <a:rPr lang="en-US" sz="2050" dirty="0">
                <a:solidFill>
                  <a:srgbClr val="CAD6DE"/>
                </a:solidFill>
                <a:latin typeface="Unbounded" pitchFamily="34" charset="0"/>
                <a:ea typeface="Unbounded" pitchFamily="34" charset="-122"/>
                <a:cs typeface="Unbounded" pitchFamily="34" charset="-120"/>
              </a:rPr>
              <a:t>Conscription Act</a:t>
            </a:r>
            <a:endParaRPr lang="en-US" sz="2050" dirty="0"/>
          </a:p>
        </p:txBody>
      </p:sp>
      <p:sp>
        <p:nvSpPr>
          <p:cNvPr id="9" name="Text 6"/>
          <p:cNvSpPr/>
          <p:nvPr/>
        </p:nvSpPr>
        <p:spPr>
          <a:xfrm>
            <a:off x="2342078" y="2967276"/>
            <a:ext cx="6021229" cy="713899"/>
          </a:xfrm>
          <a:prstGeom prst="rect">
            <a:avLst/>
          </a:prstGeom>
          <a:noFill/>
          <a:ln/>
        </p:spPr>
        <p:txBody>
          <a:bodyPr wrap="square" lIns="0" tIns="0" rIns="0" bIns="0" rtlCol="0" anchor="t"/>
          <a:lstStyle/>
          <a:p>
            <a:pPr algn="l" indent="0" marL="0">
              <a:lnSpc>
                <a:spcPts val="2800"/>
              </a:lnSpc>
              <a:buNone/>
            </a:pPr>
            <a:r>
              <a:rPr lang="en-US" sz="1750" dirty="0">
                <a:solidFill>
                  <a:srgbClr val="CAD6DE"/>
                </a:solidFill>
                <a:latin typeface="Cabin" pitchFamily="34" charset="0"/>
                <a:ea typeface="Cabin" pitchFamily="34" charset="-122"/>
                <a:cs typeface="Cabin" pitchFamily="34" charset="-120"/>
              </a:rPr>
              <a:t>The U.S. instituted a draft, calling up millions of men for military service.</a:t>
            </a:r>
            <a:endParaRPr lang="en-US" sz="1750" dirty="0"/>
          </a:p>
        </p:txBody>
      </p:sp>
      <p:sp>
        <p:nvSpPr>
          <p:cNvPr id="10" name="Shape 7"/>
          <p:cNvSpPr/>
          <p:nvPr/>
        </p:nvSpPr>
        <p:spPr>
          <a:xfrm>
            <a:off x="1335703" y="4613672"/>
            <a:ext cx="780693" cy="30480"/>
          </a:xfrm>
          <a:prstGeom prst="roundRect">
            <a:avLst>
              <a:gd name="adj" fmla="val 109776"/>
            </a:avLst>
          </a:prstGeom>
          <a:solidFill>
            <a:srgbClr val="49606E"/>
          </a:solidFill>
          <a:ln/>
        </p:spPr>
      </p:sp>
      <p:sp>
        <p:nvSpPr>
          <p:cNvPr id="11" name="Shape 8"/>
          <p:cNvSpPr/>
          <p:nvPr/>
        </p:nvSpPr>
        <p:spPr>
          <a:xfrm>
            <a:off x="864334" y="4378047"/>
            <a:ext cx="501848" cy="501848"/>
          </a:xfrm>
          <a:prstGeom prst="roundRect">
            <a:avLst>
              <a:gd name="adj" fmla="val 6667"/>
            </a:avLst>
          </a:prstGeom>
          <a:solidFill>
            <a:srgbClr val="304755"/>
          </a:solidFill>
          <a:ln/>
        </p:spPr>
      </p:sp>
      <p:sp>
        <p:nvSpPr>
          <p:cNvPr id="12" name="Text 9"/>
          <p:cNvSpPr/>
          <p:nvPr/>
        </p:nvSpPr>
        <p:spPr>
          <a:xfrm>
            <a:off x="991017" y="4471511"/>
            <a:ext cx="248483" cy="314920"/>
          </a:xfrm>
          <a:prstGeom prst="rect">
            <a:avLst/>
          </a:prstGeom>
          <a:noFill/>
          <a:ln/>
        </p:spPr>
        <p:txBody>
          <a:bodyPr wrap="none" lIns="0" tIns="0" rIns="0" bIns="0" rtlCol="0" anchor="t"/>
          <a:lstStyle/>
          <a:p>
            <a:pPr algn="ctr" indent="0" marL="0">
              <a:lnSpc>
                <a:spcPts val="2450"/>
              </a:lnSpc>
              <a:buNone/>
            </a:pPr>
            <a:r>
              <a:rPr lang="en-US" sz="2450" dirty="0">
                <a:solidFill>
                  <a:srgbClr val="CAD6DE"/>
                </a:solidFill>
                <a:latin typeface="Unbounded" pitchFamily="34" charset="0"/>
                <a:ea typeface="Unbounded" pitchFamily="34" charset="-122"/>
                <a:cs typeface="Unbounded" pitchFamily="34" charset="-120"/>
              </a:rPr>
              <a:t>2</a:t>
            </a:r>
            <a:endParaRPr lang="en-US" sz="2450" dirty="0"/>
          </a:p>
        </p:txBody>
      </p:sp>
      <p:sp>
        <p:nvSpPr>
          <p:cNvPr id="13" name="Text 10"/>
          <p:cNvSpPr/>
          <p:nvPr/>
        </p:nvSpPr>
        <p:spPr>
          <a:xfrm>
            <a:off x="2342078" y="4350187"/>
            <a:ext cx="2624257" cy="328017"/>
          </a:xfrm>
          <a:prstGeom prst="rect">
            <a:avLst/>
          </a:prstGeom>
          <a:noFill/>
          <a:ln/>
        </p:spPr>
        <p:txBody>
          <a:bodyPr wrap="none" lIns="0" tIns="0" rIns="0" bIns="0" rtlCol="0" anchor="t"/>
          <a:lstStyle/>
          <a:p>
            <a:pPr algn="l" indent="0" marL="0">
              <a:lnSpc>
                <a:spcPts val="2550"/>
              </a:lnSpc>
              <a:buNone/>
            </a:pPr>
            <a:r>
              <a:rPr lang="en-US" sz="2050" dirty="0">
                <a:solidFill>
                  <a:srgbClr val="CAD6DE"/>
                </a:solidFill>
                <a:latin typeface="Unbounded" pitchFamily="34" charset="0"/>
                <a:ea typeface="Unbounded" pitchFamily="34" charset="-122"/>
                <a:cs typeface="Unbounded" pitchFamily="34" charset="-120"/>
              </a:rPr>
              <a:t>Training Camps</a:t>
            </a:r>
            <a:endParaRPr lang="en-US" sz="2050" dirty="0"/>
          </a:p>
        </p:txBody>
      </p:sp>
      <p:sp>
        <p:nvSpPr>
          <p:cNvPr id="14" name="Text 11"/>
          <p:cNvSpPr/>
          <p:nvPr/>
        </p:nvSpPr>
        <p:spPr>
          <a:xfrm>
            <a:off x="2342078" y="4812030"/>
            <a:ext cx="6021229" cy="713899"/>
          </a:xfrm>
          <a:prstGeom prst="rect">
            <a:avLst/>
          </a:prstGeom>
          <a:noFill/>
          <a:ln/>
        </p:spPr>
        <p:txBody>
          <a:bodyPr wrap="square" lIns="0" tIns="0" rIns="0" bIns="0" rtlCol="0" anchor="t"/>
          <a:lstStyle/>
          <a:p>
            <a:pPr algn="l" indent="0" marL="0">
              <a:lnSpc>
                <a:spcPts val="2800"/>
              </a:lnSpc>
              <a:buNone/>
            </a:pPr>
            <a:r>
              <a:rPr lang="en-US" sz="1750" dirty="0">
                <a:solidFill>
                  <a:srgbClr val="CAD6DE"/>
                </a:solidFill>
                <a:latin typeface="Cabin" pitchFamily="34" charset="0"/>
                <a:ea typeface="Cabin" pitchFamily="34" charset="-122"/>
                <a:cs typeface="Cabin" pitchFamily="34" charset="-120"/>
              </a:rPr>
              <a:t>New training camps were established across the country to prepare the influx of recruits.</a:t>
            </a:r>
            <a:endParaRPr lang="en-US" sz="1750" dirty="0"/>
          </a:p>
        </p:txBody>
      </p:sp>
      <p:sp>
        <p:nvSpPr>
          <p:cNvPr id="15" name="Shape 12"/>
          <p:cNvSpPr/>
          <p:nvPr/>
        </p:nvSpPr>
        <p:spPr>
          <a:xfrm>
            <a:off x="1335703" y="6458426"/>
            <a:ext cx="780693" cy="30480"/>
          </a:xfrm>
          <a:prstGeom prst="roundRect">
            <a:avLst>
              <a:gd name="adj" fmla="val 109776"/>
            </a:avLst>
          </a:prstGeom>
          <a:solidFill>
            <a:srgbClr val="49606E"/>
          </a:solidFill>
          <a:ln/>
        </p:spPr>
      </p:sp>
      <p:sp>
        <p:nvSpPr>
          <p:cNvPr id="16" name="Shape 13"/>
          <p:cNvSpPr/>
          <p:nvPr/>
        </p:nvSpPr>
        <p:spPr>
          <a:xfrm>
            <a:off x="864334" y="6222802"/>
            <a:ext cx="501848" cy="501848"/>
          </a:xfrm>
          <a:prstGeom prst="roundRect">
            <a:avLst>
              <a:gd name="adj" fmla="val 6667"/>
            </a:avLst>
          </a:prstGeom>
          <a:solidFill>
            <a:srgbClr val="304755"/>
          </a:solidFill>
          <a:ln/>
        </p:spPr>
      </p:sp>
      <p:sp>
        <p:nvSpPr>
          <p:cNvPr id="17" name="Text 14"/>
          <p:cNvSpPr/>
          <p:nvPr/>
        </p:nvSpPr>
        <p:spPr>
          <a:xfrm>
            <a:off x="988635" y="6316266"/>
            <a:ext cx="253127" cy="314920"/>
          </a:xfrm>
          <a:prstGeom prst="rect">
            <a:avLst/>
          </a:prstGeom>
          <a:noFill/>
          <a:ln/>
        </p:spPr>
        <p:txBody>
          <a:bodyPr wrap="none" lIns="0" tIns="0" rIns="0" bIns="0" rtlCol="0" anchor="t"/>
          <a:lstStyle/>
          <a:p>
            <a:pPr algn="ctr" indent="0" marL="0">
              <a:lnSpc>
                <a:spcPts val="2450"/>
              </a:lnSpc>
              <a:buNone/>
            </a:pPr>
            <a:r>
              <a:rPr lang="en-US" sz="2450" dirty="0">
                <a:solidFill>
                  <a:srgbClr val="CAD6DE"/>
                </a:solidFill>
                <a:latin typeface="Unbounded" pitchFamily="34" charset="0"/>
                <a:ea typeface="Unbounded" pitchFamily="34" charset="-122"/>
                <a:cs typeface="Unbounded" pitchFamily="34" charset="-120"/>
              </a:rPr>
              <a:t>3</a:t>
            </a:r>
            <a:endParaRPr lang="en-US" sz="2450" dirty="0"/>
          </a:p>
        </p:txBody>
      </p:sp>
      <p:sp>
        <p:nvSpPr>
          <p:cNvPr id="18" name="Text 15"/>
          <p:cNvSpPr/>
          <p:nvPr/>
        </p:nvSpPr>
        <p:spPr>
          <a:xfrm>
            <a:off x="2342078" y="6194941"/>
            <a:ext cx="3453646" cy="328017"/>
          </a:xfrm>
          <a:prstGeom prst="rect">
            <a:avLst/>
          </a:prstGeom>
          <a:noFill/>
          <a:ln/>
        </p:spPr>
        <p:txBody>
          <a:bodyPr wrap="none" lIns="0" tIns="0" rIns="0" bIns="0" rtlCol="0" anchor="t"/>
          <a:lstStyle/>
          <a:p>
            <a:pPr algn="l" indent="0" marL="0">
              <a:lnSpc>
                <a:spcPts val="2550"/>
              </a:lnSpc>
              <a:buNone/>
            </a:pPr>
            <a:r>
              <a:rPr lang="en-US" sz="2050" dirty="0">
                <a:solidFill>
                  <a:srgbClr val="CAD6DE"/>
                </a:solidFill>
                <a:latin typeface="Unbounded" pitchFamily="34" charset="0"/>
                <a:ea typeface="Unbounded" pitchFamily="34" charset="-122"/>
                <a:cs typeface="Unbounded" pitchFamily="34" charset="-120"/>
              </a:rPr>
              <a:t>Industrial Mobilization</a:t>
            </a:r>
            <a:endParaRPr lang="en-US" sz="2050" dirty="0"/>
          </a:p>
        </p:txBody>
      </p:sp>
      <p:sp>
        <p:nvSpPr>
          <p:cNvPr id="19" name="Text 16"/>
          <p:cNvSpPr/>
          <p:nvPr/>
        </p:nvSpPr>
        <p:spPr>
          <a:xfrm>
            <a:off x="2342078" y="6656784"/>
            <a:ext cx="6021229" cy="713899"/>
          </a:xfrm>
          <a:prstGeom prst="rect">
            <a:avLst/>
          </a:prstGeom>
          <a:noFill/>
          <a:ln/>
        </p:spPr>
        <p:txBody>
          <a:bodyPr wrap="square" lIns="0" tIns="0" rIns="0" bIns="0" rtlCol="0" anchor="t"/>
          <a:lstStyle/>
          <a:p>
            <a:pPr algn="l" indent="0" marL="0">
              <a:lnSpc>
                <a:spcPts val="2800"/>
              </a:lnSpc>
              <a:buNone/>
            </a:pPr>
            <a:r>
              <a:rPr lang="en-US" sz="1750" dirty="0">
                <a:solidFill>
                  <a:srgbClr val="CAD6DE"/>
                </a:solidFill>
                <a:latin typeface="Cabin" pitchFamily="34" charset="0"/>
                <a:ea typeface="Cabin" pitchFamily="34" charset="-122"/>
                <a:cs typeface="Cabin" pitchFamily="34" charset="-120"/>
              </a:rPr>
              <a:t>American factories were quickly retooled to produce the weapons, supplies, and equipment needed for the war effort.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911191"/>
            <a:ext cx="7589282" cy="704017"/>
          </a:xfrm>
          <a:prstGeom prst="rect">
            <a:avLst/>
          </a:prstGeom>
          <a:noFill/>
          <a:ln/>
        </p:spPr>
        <p:txBody>
          <a:bodyPr wrap="none" lIns="0" tIns="0" rIns="0" bIns="0" rtlCol="0" anchor="t"/>
          <a:lstStyle/>
          <a:p>
            <a:pPr indent="0" marL="0">
              <a:lnSpc>
                <a:spcPts val="5500"/>
              </a:lnSpc>
              <a:buNone/>
            </a:pPr>
            <a:r>
              <a:rPr lang="en-US" sz="4400" dirty="0">
                <a:solidFill>
                  <a:srgbClr val="FFFFFF"/>
                </a:solidFill>
                <a:latin typeface="Unbounded" pitchFamily="34" charset="0"/>
                <a:ea typeface="Unbounded" pitchFamily="34" charset="-122"/>
                <a:cs typeface="Unbounded" pitchFamily="34" charset="-120"/>
              </a:rPr>
              <a:t>The Battle of Cantigny</a:t>
            </a:r>
            <a:endParaRPr lang="en-US" sz="4400" dirty="0"/>
          </a:p>
        </p:txBody>
      </p:sp>
      <p:sp>
        <p:nvSpPr>
          <p:cNvPr id="3" name="Text 1"/>
          <p:cNvSpPr/>
          <p:nvPr/>
        </p:nvSpPr>
        <p:spPr>
          <a:xfrm>
            <a:off x="837724" y="3213497"/>
            <a:ext cx="2800826" cy="703898"/>
          </a:xfrm>
          <a:prstGeom prst="rect">
            <a:avLst/>
          </a:prstGeom>
          <a:noFill/>
          <a:ln/>
        </p:spPr>
        <p:txBody>
          <a:bodyPr wrap="squar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First Major U.S. Offensive</a:t>
            </a:r>
            <a:endParaRPr lang="en-US" sz="2200" dirty="0"/>
          </a:p>
        </p:txBody>
      </p:sp>
      <p:sp>
        <p:nvSpPr>
          <p:cNvPr id="4" name="Text 2"/>
          <p:cNvSpPr/>
          <p:nvPr/>
        </p:nvSpPr>
        <p:spPr>
          <a:xfrm>
            <a:off x="837724" y="4156710"/>
            <a:ext cx="2800826" cy="1915120"/>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The Battle of Cantigny in May 1918 marked the first significant American-led combat operation of the war.</a:t>
            </a:r>
            <a:endParaRPr lang="en-US" sz="1850" dirty="0"/>
          </a:p>
        </p:txBody>
      </p:sp>
      <p:sp>
        <p:nvSpPr>
          <p:cNvPr id="5" name="Text 3"/>
          <p:cNvSpPr/>
          <p:nvPr/>
        </p:nvSpPr>
        <p:spPr>
          <a:xfrm>
            <a:off x="4230053" y="3213497"/>
            <a:ext cx="2800826" cy="351949"/>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Tactical Victory</a:t>
            </a:r>
            <a:endParaRPr lang="en-US" sz="2200" dirty="0"/>
          </a:p>
        </p:txBody>
      </p:sp>
      <p:sp>
        <p:nvSpPr>
          <p:cNvPr id="6" name="Text 4"/>
          <p:cNvSpPr/>
          <p:nvPr/>
        </p:nvSpPr>
        <p:spPr>
          <a:xfrm>
            <a:off x="4230053" y="3804761"/>
            <a:ext cx="2800826" cy="2298144"/>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U.S. forces successfully captured the town of Cantigny from the Germans, demonstrating their abilities on the battlefield.</a:t>
            </a:r>
            <a:endParaRPr lang="en-US" sz="1850" dirty="0"/>
          </a:p>
        </p:txBody>
      </p:sp>
      <p:sp>
        <p:nvSpPr>
          <p:cNvPr id="7" name="Text 5"/>
          <p:cNvSpPr/>
          <p:nvPr/>
        </p:nvSpPr>
        <p:spPr>
          <a:xfrm>
            <a:off x="7622381" y="3213497"/>
            <a:ext cx="2800826" cy="351949"/>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Boosting Morale</a:t>
            </a:r>
            <a:endParaRPr lang="en-US" sz="2200" dirty="0"/>
          </a:p>
        </p:txBody>
      </p:sp>
      <p:sp>
        <p:nvSpPr>
          <p:cNvPr id="8" name="Text 6"/>
          <p:cNvSpPr/>
          <p:nvPr/>
        </p:nvSpPr>
        <p:spPr>
          <a:xfrm>
            <a:off x="7622381" y="3804761"/>
            <a:ext cx="2800826" cy="1532096"/>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The victory at Cantigny was a much-needed confidence boost for the American Expeditionary Forces.</a:t>
            </a:r>
            <a:endParaRPr lang="en-US" sz="1850" dirty="0"/>
          </a:p>
        </p:txBody>
      </p:sp>
      <p:sp>
        <p:nvSpPr>
          <p:cNvPr id="9" name="Text 7"/>
          <p:cNvSpPr/>
          <p:nvPr/>
        </p:nvSpPr>
        <p:spPr>
          <a:xfrm>
            <a:off x="11014710" y="3213497"/>
            <a:ext cx="2800826" cy="703898"/>
          </a:xfrm>
          <a:prstGeom prst="rect">
            <a:avLst/>
          </a:prstGeom>
          <a:noFill/>
          <a:ln/>
        </p:spPr>
        <p:txBody>
          <a:bodyPr wrap="squar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Strategic Importance</a:t>
            </a:r>
            <a:endParaRPr lang="en-US" sz="2200" dirty="0"/>
          </a:p>
        </p:txBody>
      </p:sp>
      <p:sp>
        <p:nvSpPr>
          <p:cNvPr id="10" name="Text 8"/>
          <p:cNvSpPr/>
          <p:nvPr/>
        </p:nvSpPr>
        <p:spPr>
          <a:xfrm>
            <a:off x="11014710" y="4156710"/>
            <a:ext cx="2800826" cy="1532096"/>
          </a:xfrm>
          <a:prstGeom prst="rect">
            <a:avLst/>
          </a:prstGeom>
          <a:noFill/>
          <a:ln/>
        </p:spPr>
        <p:txBody>
          <a:bodyPr wrap="square" lIns="0" tIns="0" rIns="0" bIns="0" rtlCol="0" anchor="t"/>
          <a:lstStyle/>
          <a:p>
            <a:pPr indent="0" marL="0">
              <a:lnSpc>
                <a:spcPts val="3000"/>
              </a:lnSpc>
              <a:buNone/>
            </a:pPr>
            <a:r>
              <a:rPr lang="en-US" sz="1850" dirty="0">
                <a:solidFill>
                  <a:srgbClr val="CAD6DE"/>
                </a:solidFill>
                <a:latin typeface="Cabin" pitchFamily="34" charset="0"/>
                <a:ea typeface="Cabin" pitchFamily="34" charset="-122"/>
                <a:cs typeface="Cabin" pitchFamily="34" charset="-120"/>
              </a:rPr>
              <a:t>The battle highlighted the growing role of the U.S. military in the final stages of the war.</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62833" y="694492"/>
            <a:ext cx="7618333" cy="1282303"/>
          </a:xfrm>
          <a:prstGeom prst="rect">
            <a:avLst/>
          </a:prstGeom>
          <a:noFill/>
          <a:ln/>
        </p:spPr>
        <p:txBody>
          <a:bodyPr wrap="square" lIns="0" tIns="0" rIns="0" bIns="0" rtlCol="0" anchor="t"/>
          <a:lstStyle/>
          <a:p>
            <a:pPr indent="0" marL="0">
              <a:lnSpc>
                <a:spcPts val="5000"/>
              </a:lnSpc>
              <a:buNone/>
            </a:pPr>
            <a:r>
              <a:rPr lang="en-US" sz="4000" dirty="0">
                <a:solidFill>
                  <a:srgbClr val="FFFFFF"/>
                </a:solidFill>
                <a:latin typeface="Unbounded" pitchFamily="34" charset="0"/>
                <a:ea typeface="Unbounded" pitchFamily="34" charset="-122"/>
                <a:cs typeface="Unbounded" pitchFamily="34" charset="-120"/>
              </a:rPr>
              <a:t>The Battle of Château-Thierry</a:t>
            </a:r>
            <a:endParaRPr lang="en-US" sz="4000" dirty="0"/>
          </a:p>
        </p:txBody>
      </p:sp>
      <p:pic>
        <p:nvPicPr>
          <p:cNvPr id="4" name="Image 1" descr="preencoded.png">    </p:cNvPr>
          <p:cNvPicPr>
            <a:picLocks noChangeAspect="1"/>
          </p:cNvPicPr>
          <p:nvPr/>
        </p:nvPicPr>
        <p:blipFill>
          <a:blip r:embed="rId2"/>
          <a:stretch>
            <a:fillRect/>
          </a:stretch>
        </p:blipFill>
        <p:spPr>
          <a:xfrm>
            <a:off x="762833" y="2303740"/>
            <a:ext cx="1089898" cy="1743789"/>
          </a:xfrm>
          <a:prstGeom prst="rect">
            <a:avLst/>
          </a:prstGeom>
        </p:spPr>
      </p:pic>
      <p:sp>
        <p:nvSpPr>
          <p:cNvPr id="5" name="Text 1"/>
          <p:cNvSpPr/>
          <p:nvPr/>
        </p:nvSpPr>
        <p:spPr>
          <a:xfrm>
            <a:off x="2179677" y="2521625"/>
            <a:ext cx="3861792" cy="320516"/>
          </a:xfrm>
          <a:prstGeom prst="rect">
            <a:avLst/>
          </a:prstGeom>
          <a:noFill/>
          <a:ln/>
        </p:spPr>
        <p:txBody>
          <a:bodyPr wrap="none" lIns="0" tIns="0" rIns="0" bIns="0" rtlCol="0" anchor="t"/>
          <a:lstStyle/>
          <a:p>
            <a:pPr algn="l" indent="0" marL="0">
              <a:lnSpc>
                <a:spcPts val="2500"/>
              </a:lnSpc>
              <a:buNone/>
            </a:pPr>
            <a:r>
              <a:rPr lang="en-US" sz="2000" dirty="0">
                <a:solidFill>
                  <a:srgbClr val="CAD6DE"/>
                </a:solidFill>
                <a:latin typeface="Unbounded" pitchFamily="34" charset="0"/>
                <a:ea typeface="Unbounded" pitchFamily="34" charset="-122"/>
                <a:cs typeface="Unbounded" pitchFamily="34" charset="-120"/>
              </a:rPr>
              <a:t>German Spring Offensive</a:t>
            </a:r>
            <a:endParaRPr lang="en-US" sz="2000" dirty="0"/>
          </a:p>
        </p:txBody>
      </p:sp>
      <p:sp>
        <p:nvSpPr>
          <p:cNvPr id="6" name="Text 2"/>
          <p:cNvSpPr/>
          <p:nvPr/>
        </p:nvSpPr>
        <p:spPr>
          <a:xfrm>
            <a:off x="2179677" y="2972872"/>
            <a:ext cx="6201489" cy="697468"/>
          </a:xfrm>
          <a:prstGeom prst="rect">
            <a:avLst/>
          </a:prstGeom>
          <a:noFill/>
          <a:ln/>
        </p:spPr>
        <p:txBody>
          <a:bodyPr wrap="square" lIns="0" tIns="0" rIns="0" bIns="0" rtlCol="0" anchor="t"/>
          <a:lstStyle/>
          <a:p>
            <a:pPr algn="l" indent="0" marL="0">
              <a:lnSpc>
                <a:spcPts val="2700"/>
              </a:lnSpc>
              <a:buNone/>
            </a:pPr>
            <a:r>
              <a:rPr lang="en-US" sz="1700" dirty="0">
                <a:solidFill>
                  <a:srgbClr val="CAD6DE"/>
                </a:solidFill>
                <a:latin typeface="Cabin" pitchFamily="34" charset="0"/>
                <a:ea typeface="Cabin" pitchFamily="34" charset="-122"/>
                <a:cs typeface="Cabin" pitchFamily="34" charset="-120"/>
              </a:rPr>
              <a:t>In the spring of 1918, the Germans launched a massive offensive, pushing deep into French territory.</a:t>
            </a:r>
            <a:endParaRPr lang="en-US" sz="1700" dirty="0"/>
          </a:p>
        </p:txBody>
      </p:sp>
      <p:pic>
        <p:nvPicPr>
          <p:cNvPr id="7" name="Image 2" descr="preencoded.png">    </p:cNvPr>
          <p:cNvPicPr>
            <a:picLocks noChangeAspect="1"/>
          </p:cNvPicPr>
          <p:nvPr/>
        </p:nvPicPr>
        <p:blipFill>
          <a:blip r:embed="rId3"/>
          <a:stretch>
            <a:fillRect/>
          </a:stretch>
        </p:blipFill>
        <p:spPr>
          <a:xfrm>
            <a:off x="762833" y="4047530"/>
            <a:ext cx="1089898" cy="1743789"/>
          </a:xfrm>
          <a:prstGeom prst="rect">
            <a:avLst/>
          </a:prstGeom>
        </p:spPr>
      </p:pic>
      <p:sp>
        <p:nvSpPr>
          <p:cNvPr id="8" name="Text 3"/>
          <p:cNvSpPr/>
          <p:nvPr/>
        </p:nvSpPr>
        <p:spPr>
          <a:xfrm>
            <a:off x="2179677" y="4265414"/>
            <a:ext cx="3998476" cy="320516"/>
          </a:xfrm>
          <a:prstGeom prst="rect">
            <a:avLst/>
          </a:prstGeom>
          <a:noFill/>
          <a:ln/>
        </p:spPr>
        <p:txBody>
          <a:bodyPr wrap="none" lIns="0" tIns="0" rIns="0" bIns="0" rtlCol="0" anchor="t"/>
          <a:lstStyle/>
          <a:p>
            <a:pPr algn="l" indent="0" marL="0">
              <a:lnSpc>
                <a:spcPts val="2500"/>
              </a:lnSpc>
              <a:buNone/>
            </a:pPr>
            <a:r>
              <a:rPr lang="en-US" sz="2000" dirty="0">
                <a:solidFill>
                  <a:srgbClr val="CAD6DE"/>
                </a:solidFill>
                <a:latin typeface="Unbounded" pitchFamily="34" charset="0"/>
                <a:ea typeface="Unbounded" pitchFamily="34" charset="-122"/>
                <a:cs typeface="Unbounded" pitchFamily="34" charset="-120"/>
              </a:rPr>
              <a:t>American Reinforcements</a:t>
            </a:r>
            <a:endParaRPr lang="en-US" sz="2000" dirty="0"/>
          </a:p>
        </p:txBody>
      </p:sp>
      <p:sp>
        <p:nvSpPr>
          <p:cNvPr id="9" name="Text 4"/>
          <p:cNvSpPr/>
          <p:nvPr/>
        </p:nvSpPr>
        <p:spPr>
          <a:xfrm>
            <a:off x="2179677" y="4716661"/>
            <a:ext cx="6201489" cy="697468"/>
          </a:xfrm>
          <a:prstGeom prst="rect">
            <a:avLst/>
          </a:prstGeom>
          <a:noFill/>
          <a:ln/>
        </p:spPr>
        <p:txBody>
          <a:bodyPr wrap="square" lIns="0" tIns="0" rIns="0" bIns="0" rtlCol="0" anchor="t"/>
          <a:lstStyle/>
          <a:p>
            <a:pPr algn="l" indent="0" marL="0">
              <a:lnSpc>
                <a:spcPts val="2700"/>
              </a:lnSpc>
              <a:buNone/>
            </a:pPr>
            <a:r>
              <a:rPr lang="en-US" sz="1700" dirty="0">
                <a:solidFill>
                  <a:srgbClr val="CAD6DE"/>
                </a:solidFill>
                <a:latin typeface="Cabin" pitchFamily="34" charset="0"/>
                <a:ea typeface="Cabin" pitchFamily="34" charset="-122"/>
                <a:cs typeface="Cabin" pitchFamily="34" charset="-120"/>
              </a:rPr>
              <a:t>U.S. troops were rushed to the Château-Thierry sector to help stop the German advance.</a:t>
            </a:r>
            <a:endParaRPr lang="en-US" sz="1700" dirty="0"/>
          </a:p>
        </p:txBody>
      </p:sp>
      <p:pic>
        <p:nvPicPr>
          <p:cNvPr id="10" name="Image 3" descr="preencoded.png">    </p:cNvPr>
          <p:cNvPicPr>
            <a:picLocks noChangeAspect="1"/>
          </p:cNvPicPr>
          <p:nvPr/>
        </p:nvPicPr>
        <p:blipFill>
          <a:blip r:embed="rId4"/>
          <a:stretch>
            <a:fillRect/>
          </a:stretch>
        </p:blipFill>
        <p:spPr>
          <a:xfrm>
            <a:off x="762833" y="5791319"/>
            <a:ext cx="1089898" cy="1743789"/>
          </a:xfrm>
          <a:prstGeom prst="rect">
            <a:avLst/>
          </a:prstGeom>
        </p:spPr>
      </p:pic>
      <p:sp>
        <p:nvSpPr>
          <p:cNvPr id="11" name="Text 5"/>
          <p:cNvSpPr/>
          <p:nvPr/>
        </p:nvSpPr>
        <p:spPr>
          <a:xfrm>
            <a:off x="2179677" y="6009203"/>
            <a:ext cx="3233499" cy="320516"/>
          </a:xfrm>
          <a:prstGeom prst="rect">
            <a:avLst/>
          </a:prstGeom>
          <a:noFill/>
          <a:ln/>
        </p:spPr>
        <p:txBody>
          <a:bodyPr wrap="none" lIns="0" tIns="0" rIns="0" bIns="0" rtlCol="0" anchor="t"/>
          <a:lstStyle/>
          <a:p>
            <a:pPr algn="l" indent="0" marL="0">
              <a:lnSpc>
                <a:spcPts val="2500"/>
              </a:lnSpc>
              <a:buNone/>
            </a:pPr>
            <a:r>
              <a:rPr lang="en-US" sz="2000" dirty="0">
                <a:solidFill>
                  <a:srgbClr val="CAD6DE"/>
                </a:solidFill>
                <a:latin typeface="Unbounded" pitchFamily="34" charset="0"/>
                <a:ea typeface="Unbounded" pitchFamily="34" charset="-122"/>
                <a:cs typeface="Unbounded" pitchFamily="34" charset="-120"/>
              </a:rPr>
              <a:t>Halting the Offensive</a:t>
            </a:r>
            <a:endParaRPr lang="en-US" sz="2000" dirty="0"/>
          </a:p>
        </p:txBody>
      </p:sp>
      <p:sp>
        <p:nvSpPr>
          <p:cNvPr id="12" name="Text 6"/>
          <p:cNvSpPr/>
          <p:nvPr/>
        </p:nvSpPr>
        <p:spPr>
          <a:xfrm>
            <a:off x="2179677" y="6460450"/>
            <a:ext cx="6201489" cy="697468"/>
          </a:xfrm>
          <a:prstGeom prst="rect">
            <a:avLst/>
          </a:prstGeom>
          <a:noFill/>
          <a:ln/>
        </p:spPr>
        <p:txBody>
          <a:bodyPr wrap="square" lIns="0" tIns="0" rIns="0" bIns="0" rtlCol="0" anchor="t"/>
          <a:lstStyle/>
          <a:p>
            <a:pPr algn="l" indent="0" marL="0">
              <a:lnSpc>
                <a:spcPts val="2700"/>
              </a:lnSpc>
              <a:buNone/>
            </a:pPr>
            <a:r>
              <a:rPr lang="en-US" sz="1700" dirty="0">
                <a:solidFill>
                  <a:srgbClr val="CAD6DE"/>
                </a:solidFill>
                <a:latin typeface="Cabin" pitchFamily="34" charset="0"/>
                <a:ea typeface="Cabin" pitchFamily="34" charset="-122"/>
                <a:cs typeface="Cabin" pitchFamily="34" charset="-120"/>
              </a:rPr>
              <a:t>The American forces, alongside French and British troops, were able to halt the German offensive and push them back.</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21481" y="1285161"/>
            <a:ext cx="3764280" cy="354211"/>
          </a:xfrm>
          <a:prstGeom prst="rect">
            <a:avLst/>
          </a:prstGeom>
          <a:noFill/>
          <a:ln/>
        </p:spPr>
        <p:txBody>
          <a:bodyPr wrap="none" lIns="0" tIns="0" rIns="0" bIns="0" rtlCol="0" anchor="t"/>
          <a:lstStyle/>
          <a:p>
            <a:pPr indent="0" marL="0">
              <a:lnSpc>
                <a:spcPts val="2750"/>
              </a:lnSpc>
              <a:buNone/>
            </a:pPr>
            <a:r>
              <a:rPr lang="en-US" sz="2200" dirty="0">
                <a:solidFill>
                  <a:srgbClr val="FFFFFF"/>
                </a:solidFill>
                <a:latin typeface="Unbounded" pitchFamily="34" charset="0"/>
                <a:ea typeface="Unbounded" pitchFamily="34" charset="-122"/>
                <a:cs typeface="Unbounded" pitchFamily="34" charset="-120"/>
              </a:rPr>
              <a:t>The Battle of St. Mihiel</a:t>
            </a:r>
            <a:endParaRPr lang="en-US" sz="2200" dirty="0"/>
          </a:p>
        </p:txBody>
      </p:sp>
      <p:pic>
        <p:nvPicPr>
          <p:cNvPr id="3" name="Image 0" descr="preencoded.png">    </p:cNvPr>
          <p:cNvPicPr>
            <a:picLocks noChangeAspect="1"/>
          </p:cNvPicPr>
          <p:nvPr/>
        </p:nvPicPr>
        <p:blipFill>
          <a:blip r:embed="rId1"/>
          <a:stretch>
            <a:fillRect/>
          </a:stretch>
        </p:blipFill>
        <p:spPr>
          <a:xfrm>
            <a:off x="3299579" y="1880235"/>
            <a:ext cx="1137404" cy="819031"/>
          </a:xfrm>
          <a:prstGeom prst="rect">
            <a:avLst/>
          </a:prstGeom>
        </p:spPr>
      </p:pic>
      <p:sp>
        <p:nvSpPr>
          <p:cNvPr id="4" name="Text 1"/>
          <p:cNvSpPr/>
          <p:nvPr/>
        </p:nvSpPr>
        <p:spPr>
          <a:xfrm>
            <a:off x="3832741" y="2274094"/>
            <a:ext cx="70961" cy="240744"/>
          </a:xfrm>
          <a:prstGeom prst="rect">
            <a:avLst/>
          </a:prstGeom>
          <a:noFill/>
          <a:ln/>
        </p:spPr>
        <p:txBody>
          <a:bodyPr wrap="none" lIns="0" tIns="0" rIns="0" bIns="0" rtlCol="0" anchor="t"/>
          <a:lstStyle/>
          <a:p>
            <a:pPr algn="ctr" indent="0" marL="0">
              <a:lnSpc>
                <a:spcPts val="1850"/>
              </a:lnSpc>
              <a:buNone/>
            </a:pPr>
            <a:r>
              <a:rPr lang="en-US" sz="1150" dirty="0">
                <a:solidFill>
                  <a:srgbClr val="CAD6DE"/>
                </a:solidFill>
                <a:latin typeface="Unbounded" pitchFamily="34" charset="0"/>
                <a:ea typeface="Unbounded" pitchFamily="34" charset="-122"/>
                <a:cs typeface="Unbounded" pitchFamily="34" charset="-120"/>
              </a:rPr>
              <a:t>1</a:t>
            </a:r>
            <a:endParaRPr lang="en-US" sz="1150" dirty="0"/>
          </a:p>
        </p:txBody>
      </p:sp>
      <p:sp>
        <p:nvSpPr>
          <p:cNvPr id="5" name="Text 2"/>
          <p:cNvSpPr/>
          <p:nvPr/>
        </p:nvSpPr>
        <p:spPr>
          <a:xfrm>
            <a:off x="4557355" y="2201228"/>
            <a:ext cx="1387078" cy="177046"/>
          </a:xfrm>
          <a:prstGeom prst="rect">
            <a:avLst/>
          </a:prstGeom>
          <a:noFill/>
          <a:ln/>
        </p:spPr>
        <p:txBody>
          <a:bodyPr wrap="none" lIns="0" tIns="0" rIns="0" bIns="0" rtlCol="0" anchor="t"/>
          <a:lstStyle/>
          <a:p>
            <a:pPr algn="l" indent="0" marL="0">
              <a:lnSpc>
                <a:spcPts val="1350"/>
              </a:lnSpc>
              <a:buNone/>
            </a:pPr>
            <a:r>
              <a:rPr lang="en-US" sz="1100" dirty="0">
                <a:solidFill>
                  <a:srgbClr val="CAD6DE"/>
                </a:solidFill>
                <a:latin typeface="Unbounded" pitchFamily="34" charset="0"/>
                <a:ea typeface="Unbounded" pitchFamily="34" charset="-122"/>
                <a:cs typeface="Unbounded" pitchFamily="34" charset="-120"/>
              </a:rPr>
              <a:t>Careful Planning</a:t>
            </a:r>
            <a:endParaRPr lang="en-US" sz="1100" dirty="0"/>
          </a:p>
        </p:txBody>
      </p:sp>
      <p:sp>
        <p:nvSpPr>
          <p:cNvPr id="6" name="Shape 3"/>
          <p:cNvSpPr/>
          <p:nvPr/>
        </p:nvSpPr>
        <p:spPr>
          <a:xfrm>
            <a:off x="4466987" y="2710458"/>
            <a:ext cx="9711928" cy="7620"/>
          </a:xfrm>
          <a:prstGeom prst="roundRect">
            <a:avLst>
              <a:gd name="adj" fmla="val 237094"/>
            </a:avLst>
          </a:prstGeom>
          <a:solidFill>
            <a:srgbClr val="49606E"/>
          </a:solidFill>
          <a:ln/>
        </p:spPr>
      </p:sp>
      <p:pic>
        <p:nvPicPr>
          <p:cNvPr id="7" name="Image 1" descr="preencoded.png">    </p:cNvPr>
          <p:cNvPicPr>
            <a:picLocks noChangeAspect="1"/>
          </p:cNvPicPr>
          <p:nvPr/>
        </p:nvPicPr>
        <p:blipFill>
          <a:blip r:embed="rId2"/>
          <a:stretch>
            <a:fillRect/>
          </a:stretch>
        </p:blipFill>
        <p:spPr>
          <a:xfrm>
            <a:off x="2730818" y="2729270"/>
            <a:ext cx="2274927" cy="819031"/>
          </a:xfrm>
          <a:prstGeom prst="rect">
            <a:avLst/>
          </a:prstGeom>
        </p:spPr>
      </p:pic>
      <p:sp>
        <p:nvSpPr>
          <p:cNvPr id="8" name="Text 4"/>
          <p:cNvSpPr/>
          <p:nvPr/>
        </p:nvSpPr>
        <p:spPr>
          <a:xfrm>
            <a:off x="3808809" y="3018353"/>
            <a:ext cx="118824" cy="240744"/>
          </a:xfrm>
          <a:prstGeom prst="rect">
            <a:avLst/>
          </a:prstGeom>
          <a:noFill/>
          <a:ln/>
        </p:spPr>
        <p:txBody>
          <a:bodyPr wrap="none" lIns="0" tIns="0" rIns="0" bIns="0" rtlCol="0" anchor="t"/>
          <a:lstStyle/>
          <a:p>
            <a:pPr algn="ctr" indent="0" marL="0">
              <a:lnSpc>
                <a:spcPts val="1850"/>
              </a:lnSpc>
              <a:buNone/>
            </a:pPr>
            <a:r>
              <a:rPr lang="en-US" sz="1150" dirty="0">
                <a:solidFill>
                  <a:srgbClr val="CAD6DE"/>
                </a:solidFill>
                <a:latin typeface="Unbounded" pitchFamily="34" charset="0"/>
                <a:ea typeface="Unbounded" pitchFamily="34" charset="-122"/>
                <a:cs typeface="Unbounded" pitchFamily="34" charset="-120"/>
              </a:rPr>
              <a:t>2</a:t>
            </a:r>
            <a:endParaRPr lang="en-US" sz="1150" dirty="0"/>
          </a:p>
        </p:txBody>
      </p:sp>
      <p:sp>
        <p:nvSpPr>
          <p:cNvPr id="9" name="Text 5"/>
          <p:cNvSpPr/>
          <p:nvPr/>
        </p:nvSpPr>
        <p:spPr>
          <a:xfrm>
            <a:off x="5126117" y="3050262"/>
            <a:ext cx="2496026" cy="177046"/>
          </a:xfrm>
          <a:prstGeom prst="rect">
            <a:avLst/>
          </a:prstGeom>
          <a:noFill/>
          <a:ln/>
        </p:spPr>
        <p:txBody>
          <a:bodyPr wrap="none" lIns="0" tIns="0" rIns="0" bIns="0" rtlCol="0" anchor="t"/>
          <a:lstStyle/>
          <a:p>
            <a:pPr algn="l" indent="0" marL="0">
              <a:lnSpc>
                <a:spcPts val="1350"/>
              </a:lnSpc>
              <a:buNone/>
            </a:pPr>
            <a:r>
              <a:rPr lang="en-US" sz="1100" dirty="0">
                <a:solidFill>
                  <a:srgbClr val="CAD6DE"/>
                </a:solidFill>
                <a:latin typeface="Unbounded" pitchFamily="34" charset="0"/>
                <a:ea typeface="Unbounded" pitchFamily="34" charset="-122"/>
                <a:cs typeface="Unbounded" pitchFamily="34" charset="-120"/>
              </a:rPr>
              <a:t>Massive Coordinated Assault</a:t>
            </a:r>
            <a:endParaRPr lang="en-US" sz="1100" dirty="0"/>
          </a:p>
        </p:txBody>
      </p:sp>
      <p:sp>
        <p:nvSpPr>
          <p:cNvPr id="10" name="Shape 6"/>
          <p:cNvSpPr/>
          <p:nvPr/>
        </p:nvSpPr>
        <p:spPr>
          <a:xfrm>
            <a:off x="5035748" y="3559493"/>
            <a:ext cx="9143167" cy="7620"/>
          </a:xfrm>
          <a:prstGeom prst="roundRect">
            <a:avLst>
              <a:gd name="adj" fmla="val 237094"/>
            </a:avLst>
          </a:prstGeom>
          <a:solidFill>
            <a:srgbClr val="49606E"/>
          </a:solidFill>
          <a:ln/>
        </p:spPr>
      </p:sp>
      <p:pic>
        <p:nvPicPr>
          <p:cNvPr id="11" name="Image 2" descr="preencoded.png">    </p:cNvPr>
          <p:cNvPicPr>
            <a:picLocks noChangeAspect="1"/>
          </p:cNvPicPr>
          <p:nvPr/>
        </p:nvPicPr>
        <p:blipFill>
          <a:blip r:embed="rId3"/>
          <a:stretch>
            <a:fillRect/>
          </a:stretch>
        </p:blipFill>
        <p:spPr>
          <a:xfrm>
            <a:off x="2162056" y="3578304"/>
            <a:ext cx="3412331" cy="819031"/>
          </a:xfrm>
          <a:prstGeom prst="rect">
            <a:avLst/>
          </a:prstGeom>
        </p:spPr>
      </p:pic>
      <p:sp>
        <p:nvSpPr>
          <p:cNvPr id="12" name="Text 7"/>
          <p:cNvSpPr/>
          <p:nvPr/>
        </p:nvSpPr>
        <p:spPr>
          <a:xfrm>
            <a:off x="3807619" y="3867388"/>
            <a:ext cx="121087" cy="240744"/>
          </a:xfrm>
          <a:prstGeom prst="rect">
            <a:avLst/>
          </a:prstGeom>
          <a:noFill/>
          <a:ln/>
        </p:spPr>
        <p:txBody>
          <a:bodyPr wrap="none" lIns="0" tIns="0" rIns="0" bIns="0" rtlCol="0" anchor="t"/>
          <a:lstStyle/>
          <a:p>
            <a:pPr algn="ctr" indent="0" marL="0">
              <a:lnSpc>
                <a:spcPts val="1850"/>
              </a:lnSpc>
              <a:buNone/>
            </a:pPr>
            <a:r>
              <a:rPr lang="en-US" sz="1150" dirty="0">
                <a:solidFill>
                  <a:srgbClr val="CAD6DE"/>
                </a:solidFill>
                <a:latin typeface="Unbounded" pitchFamily="34" charset="0"/>
                <a:ea typeface="Unbounded" pitchFamily="34" charset="-122"/>
                <a:cs typeface="Unbounded" pitchFamily="34" charset="-120"/>
              </a:rPr>
              <a:t>3</a:t>
            </a:r>
            <a:endParaRPr lang="en-US" sz="1150" dirty="0"/>
          </a:p>
        </p:txBody>
      </p:sp>
      <p:sp>
        <p:nvSpPr>
          <p:cNvPr id="13" name="Text 8"/>
          <p:cNvSpPr/>
          <p:nvPr/>
        </p:nvSpPr>
        <p:spPr>
          <a:xfrm>
            <a:off x="5694759" y="3899297"/>
            <a:ext cx="1974890" cy="177046"/>
          </a:xfrm>
          <a:prstGeom prst="rect">
            <a:avLst/>
          </a:prstGeom>
          <a:noFill/>
          <a:ln/>
        </p:spPr>
        <p:txBody>
          <a:bodyPr wrap="none" lIns="0" tIns="0" rIns="0" bIns="0" rtlCol="0" anchor="t"/>
          <a:lstStyle/>
          <a:p>
            <a:pPr algn="l" indent="0" marL="0">
              <a:lnSpc>
                <a:spcPts val="1350"/>
              </a:lnSpc>
              <a:buNone/>
            </a:pPr>
            <a:r>
              <a:rPr lang="en-US" sz="1100" dirty="0">
                <a:solidFill>
                  <a:srgbClr val="CAD6DE"/>
                </a:solidFill>
                <a:latin typeface="Unbounded" pitchFamily="34" charset="0"/>
                <a:ea typeface="Unbounded" pitchFamily="34" charset="-122"/>
                <a:cs typeface="Unbounded" pitchFamily="34" charset="-120"/>
              </a:rPr>
              <a:t>Successful Penetration</a:t>
            </a:r>
            <a:endParaRPr lang="en-US" sz="1100" dirty="0"/>
          </a:p>
        </p:txBody>
      </p:sp>
      <p:sp>
        <p:nvSpPr>
          <p:cNvPr id="14" name="Shape 9"/>
          <p:cNvSpPr/>
          <p:nvPr/>
        </p:nvSpPr>
        <p:spPr>
          <a:xfrm>
            <a:off x="5604391" y="4408527"/>
            <a:ext cx="8574524" cy="7620"/>
          </a:xfrm>
          <a:prstGeom prst="roundRect">
            <a:avLst>
              <a:gd name="adj" fmla="val 237094"/>
            </a:avLst>
          </a:prstGeom>
          <a:solidFill>
            <a:srgbClr val="49606E"/>
          </a:solidFill>
          <a:ln/>
        </p:spPr>
      </p:sp>
      <p:pic>
        <p:nvPicPr>
          <p:cNvPr id="15" name="Image 3" descr="preencoded.png">    </p:cNvPr>
          <p:cNvPicPr>
            <a:picLocks noChangeAspect="1"/>
          </p:cNvPicPr>
          <p:nvPr/>
        </p:nvPicPr>
        <p:blipFill>
          <a:blip r:embed="rId4"/>
          <a:stretch>
            <a:fillRect/>
          </a:stretch>
        </p:blipFill>
        <p:spPr>
          <a:xfrm>
            <a:off x="1593413" y="4427339"/>
            <a:ext cx="4549854" cy="819031"/>
          </a:xfrm>
          <a:prstGeom prst="rect">
            <a:avLst/>
          </a:prstGeom>
        </p:spPr>
      </p:pic>
      <p:sp>
        <p:nvSpPr>
          <p:cNvPr id="16" name="Text 10"/>
          <p:cNvSpPr/>
          <p:nvPr/>
        </p:nvSpPr>
        <p:spPr>
          <a:xfrm>
            <a:off x="3807857" y="4716423"/>
            <a:ext cx="120848" cy="240744"/>
          </a:xfrm>
          <a:prstGeom prst="rect">
            <a:avLst/>
          </a:prstGeom>
          <a:noFill/>
          <a:ln/>
        </p:spPr>
        <p:txBody>
          <a:bodyPr wrap="none" lIns="0" tIns="0" rIns="0" bIns="0" rtlCol="0" anchor="t"/>
          <a:lstStyle/>
          <a:p>
            <a:pPr algn="ctr" indent="0" marL="0">
              <a:lnSpc>
                <a:spcPts val="1850"/>
              </a:lnSpc>
              <a:buNone/>
            </a:pPr>
            <a:r>
              <a:rPr lang="en-US" sz="1150" dirty="0">
                <a:solidFill>
                  <a:srgbClr val="CAD6DE"/>
                </a:solidFill>
                <a:latin typeface="Unbounded" pitchFamily="34" charset="0"/>
                <a:ea typeface="Unbounded" pitchFamily="34" charset="-122"/>
                <a:cs typeface="Unbounded" pitchFamily="34" charset="-120"/>
              </a:rPr>
              <a:t>4</a:t>
            </a:r>
            <a:endParaRPr lang="en-US" sz="1150" dirty="0"/>
          </a:p>
        </p:txBody>
      </p:sp>
      <p:sp>
        <p:nvSpPr>
          <p:cNvPr id="17" name="Text 11"/>
          <p:cNvSpPr/>
          <p:nvPr/>
        </p:nvSpPr>
        <p:spPr>
          <a:xfrm>
            <a:off x="6263640" y="4748332"/>
            <a:ext cx="2016562" cy="177046"/>
          </a:xfrm>
          <a:prstGeom prst="rect">
            <a:avLst/>
          </a:prstGeom>
          <a:noFill/>
          <a:ln/>
        </p:spPr>
        <p:txBody>
          <a:bodyPr wrap="none" lIns="0" tIns="0" rIns="0" bIns="0" rtlCol="0" anchor="t"/>
          <a:lstStyle/>
          <a:p>
            <a:pPr algn="l" indent="0" marL="0">
              <a:lnSpc>
                <a:spcPts val="1350"/>
              </a:lnSpc>
              <a:buNone/>
            </a:pPr>
            <a:r>
              <a:rPr lang="en-US" sz="1100" dirty="0">
                <a:solidFill>
                  <a:srgbClr val="CAD6DE"/>
                </a:solidFill>
                <a:latin typeface="Unbounded" pitchFamily="34" charset="0"/>
                <a:ea typeface="Unbounded" pitchFamily="34" charset="-122"/>
                <a:cs typeface="Unbounded" pitchFamily="34" charset="-120"/>
              </a:rPr>
              <a:t>Capture of Key Territory</a:t>
            </a:r>
            <a:endParaRPr lang="en-US" sz="1100" dirty="0"/>
          </a:p>
        </p:txBody>
      </p:sp>
      <p:sp>
        <p:nvSpPr>
          <p:cNvPr id="18" name="Shape 12"/>
          <p:cNvSpPr/>
          <p:nvPr/>
        </p:nvSpPr>
        <p:spPr>
          <a:xfrm>
            <a:off x="6173272" y="5257562"/>
            <a:ext cx="8005643" cy="7620"/>
          </a:xfrm>
          <a:prstGeom prst="roundRect">
            <a:avLst>
              <a:gd name="adj" fmla="val 237094"/>
            </a:avLst>
          </a:prstGeom>
          <a:solidFill>
            <a:srgbClr val="49606E"/>
          </a:solidFill>
          <a:ln/>
        </p:spPr>
      </p:sp>
      <p:pic>
        <p:nvPicPr>
          <p:cNvPr id="19" name="Image 4" descr="preencoded.png">    </p:cNvPr>
          <p:cNvPicPr>
            <a:picLocks noChangeAspect="1"/>
          </p:cNvPicPr>
          <p:nvPr/>
        </p:nvPicPr>
        <p:blipFill>
          <a:blip r:embed="rId5"/>
          <a:stretch>
            <a:fillRect/>
          </a:stretch>
        </p:blipFill>
        <p:spPr>
          <a:xfrm>
            <a:off x="1024652" y="5276374"/>
            <a:ext cx="5687258" cy="819031"/>
          </a:xfrm>
          <a:prstGeom prst="rect">
            <a:avLst/>
          </a:prstGeom>
        </p:spPr>
      </p:pic>
      <p:sp>
        <p:nvSpPr>
          <p:cNvPr id="20" name="Text 13"/>
          <p:cNvSpPr/>
          <p:nvPr/>
        </p:nvSpPr>
        <p:spPr>
          <a:xfrm>
            <a:off x="3809881" y="5565458"/>
            <a:ext cx="116681" cy="240744"/>
          </a:xfrm>
          <a:prstGeom prst="rect">
            <a:avLst/>
          </a:prstGeom>
          <a:noFill/>
          <a:ln/>
        </p:spPr>
        <p:txBody>
          <a:bodyPr wrap="none" lIns="0" tIns="0" rIns="0" bIns="0" rtlCol="0" anchor="t"/>
          <a:lstStyle/>
          <a:p>
            <a:pPr algn="ctr" indent="0" marL="0">
              <a:lnSpc>
                <a:spcPts val="1850"/>
              </a:lnSpc>
              <a:buNone/>
            </a:pPr>
            <a:r>
              <a:rPr lang="en-US" sz="1150" dirty="0">
                <a:solidFill>
                  <a:srgbClr val="CAD6DE"/>
                </a:solidFill>
                <a:latin typeface="Unbounded" pitchFamily="34" charset="0"/>
                <a:ea typeface="Unbounded" pitchFamily="34" charset="-122"/>
                <a:cs typeface="Unbounded" pitchFamily="34" charset="-120"/>
              </a:rPr>
              <a:t>5</a:t>
            </a:r>
            <a:endParaRPr lang="en-US" sz="1150" dirty="0"/>
          </a:p>
        </p:txBody>
      </p:sp>
      <p:sp>
        <p:nvSpPr>
          <p:cNvPr id="21" name="Text 14"/>
          <p:cNvSpPr/>
          <p:nvPr/>
        </p:nvSpPr>
        <p:spPr>
          <a:xfrm>
            <a:off x="6832283" y="5597366"/>
            <a:ext cx="2595682" cy="177046"/>
          </a:xfrm>
          <a:prstGeom prst="rect">
            <a:avLst/>
          </a:prstGeom>
          <a:noFill/>
          <a:ln/>
        </p:spPr>
        <p:txBody>
          <a:bodyPr wrap="none" lIns="0" tIns="0" rIns="0" bIns="0" rtlCol="0" anchor="t"/>
          <a:lstStyle/>
          <a:p>
            <a:pPr algn="l" indent="0" marL="0">
              <a:lnSpc>
                <a:spcPts val="1350"/>
              </a:lnSpc>
              <a:buNone/>
            </a:pPr>
            <a:r>
              <a:rPr lang="en-US" sz="1100" dirty="0">
                <a:solidFill>
                  <a:srgbClr val="CAD6DE"/>
                </a:solidFill>
                <a:latin typeface="Unbounded" pitchFamily="34" charset="0"/>
                <a:ea typeface="Unbounded" pitchFamily="34" charset="-122"/>
                <a:cs typeface="Unbounded" pitchFamily="34" charset="-120"/>
              </a:rPr>
              <a:t>Boost to American Confidence</a:t>
            </a:r>
            <a:endParaRPr lang="en-US" sz="1100" dirty="0"/>
          </a:p>
        </p:txBody>
      </p:sp>
      <p:sp>
        <p:nvSpPr>
          <p:cNvPr id="22" name="Shape 15"/>
          <p:cNvSpPr/>
          <p:nvPr/>
        </p:nvSpPr>
        <p:spPr>
          <a:xfrm>
            <a:off x="6741914" y="6106597"/>
            <a:ext cx="7437001" cy="7620"/>
          </a:xfrm>
          <a:prstGeom prst="roundRect">
            <a:avLst>
              <a:gd name="adj" fmla="val 237094"/>
            </a:avLst>
          </a:prstGeom>
          <a:solidFill>
            <a:srgbClr val="49606E"/>
          </a:solidFill>
          <a:ln/>
        </p:spPr>
      </p:sp>
      <p:pic>
        <p:nvPicPr>
          <p:cNvPr id="23" name="Image 5" descr="preencoded.png">    </p:cNvPr>
          <p:cNvPicPr>
            <a:picLocks noChangeAspect="1"/>
          </p:cNvPicPr>
          <p:nvPr/>
        </p:nvPicPr>
        <p:blipFill>
          <a:blip r:embed="rId6"/>
          <a:stretch>
            <a:fillRect/>
          </a:stretch>
        </p:blipFill>
        <p:spPr>
          <a:xfrm>
            <a:off x="455890" y="6125408"/>
            <a:ext cx="6824782" cy="819031"/>
          </a:xfrm>
          <a:prstGeom prst="rect">
            <a:avLst/>
          </a:prstGeom>
        </p:spPr>
      </p:pic>
      <p:sp>
        <p:nvSpPr>
          <p:cNvPr id="24" name="Text 16"/>
          <p:cNvSpPr/>
          <p:nvPr/>
        </p:nvSpPr>
        <p:spPr>
          <a:xfrm>
            <a:off x="3806190" y="6414492"/>
            <a:ext cx="124182" cy="240744"/>
          </a:xfrm>
          <a:prstGeom prst="rect">
            <a:avLst/>
          </a:prstGeom>
          <a:noFill/>
          <a:ln/>
        </p:spPr>
        <p:txBody>
          <a:bodyPr wrap="none" lIns="0" tIns="0" rIns="0" bIns="0" rtlCol="0" anchor="t"/>
          <a:lstStyle/>
          <a:p>
            <a:pPr algn="ctr" indent="0" marL="0">
              <a:lnSpc>
                <a:spcPts val="1850"/>
              </a:lnSpc>
              <a:buNone/>
            </a:pPr>
            <a:r>
              <a:rPr lang="en-US" sz="1150" dirty="0">
                <a:solidFill>
                  <a:srgbClr val="CAD6DE"/>
                </a:solidFill>
                <a:latin typeface="Unbounded" pitchFamily="34" charset="0"/>
                <a:ea typeface="Unbounded" pitchFamily="34" charset="-122"/>
                <a:cs typeface="Unbounded" pitchFamily="34" charset="-120"/>
              </a:rPr>
              <a:t>6</a:t>
            </a:r>
            <a:endParaRPr lang="en-US" sz="1150" dirty="0"/>
          </a:p>
        </p:txBody>
      </p:sp>
      <p:sp>
        <p:nvSpPr>
          <p:cNvPr id="25" name="Text 17"/>
          <p:cNvSpPr/>
          <p:nvPr/>
        </p:nvSpPr>
        <p:spPr>
          <a:xfrm>
            <a:off x="7401044" y="6245781"/>
            <a:ext cx="6687503" cy="578287"/>
          </a:xfrm>
          <a:prstGeom prst="rect">
            <a:avLst/>
          </a:prstGeom>
          <a:noFill/>
          <a:ln/>
        </p:spPr>
        <p:txBody>
          <a:bodyPr wrap="square" lIns="0" tIns="0" rIns="0" bIns="0" rtlCol="0" anchor="t"/>
          <a:lstStyle/>
          <a:p>
            <a:pPr algn="l" indent="0" marL="0">
              <a:lnSpc>
                <a:spcPts val="1500"/>
              </a:lnSpc>
              <a:buNone/>
            </a:pPr>
            <a:r>
              <a:rPr lang="en-US" sz="900" dirty="0">
                <a:solidFill>
                  <a:srgbClr val="CAD6DE"/>
                </a:solidFill>
                <a:latin typeface="Cabin" pitchFamily="34" charset="0"/>
                <a:ea typeface="Cabin" pitchFamily="34" charset="-122"/>
                <a:cs typeface="Cabin" pitchFamily="34" charset="-120"/>
              </a:rPr>
              <a:t>The Battle of St. Mihiel in September 1918 marked the first major offensive led entirely by American forces. The carefully planned and executed attack resulted in the capture of the strategic St. Mihiel salient, delivering a significant morale boost to the American Expeditionary Forces.</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9738" y="769977"/>
            <a:ext cx="9187339" cy="638413"/>
          </a:xfrm>
          <a:prstGeom prst="rect">
            <a:avLst/>
          </a:prstGeom>
          <a:noFill/>
          <a:ln/>
        </p:spPr>
        <p:txBody>
          <a:bodyPr wrap="none" lIns="0" tIns="0" rIns="0" bIns="0" rtlCol="0" anchor="t"/>
          <a:lstStyle/>
          <a:p>
            <a:pPr indent="0" marL="0">
              <a:lnSpc>
                <a:spcPts val="5000"/>
              </a:lnSpc>
              <a:buNone/>
            </a:pPr>
            <a:r>
              <a:rPr lang="en-US" sz="4000" dirty="0">
                <a:solidFill>
                  <a:srgbClr val="FFFFFF"/>
                </a:solidFill>
                <a:latin typeface="Unbounded" pitchFamily="34" charset="0"/>
                <a:ea typeface="Unbounded" pitchFamily="34" charset="-122"/>
                <a:cs typeface="Unbounded" pitchFamily="34" charset="-120"/>
              </a:rPr>
              <a:t>The Meuse-Argonne Offensive</a:t>
            </a:r>
            <a:endParaRPr lang="en-US" sz="4000" dirty="0"/>
          </a:p>
        </p:txBody>
      </p:sp>
      <p:sp>
        <p:nvSpPr>
          <p:cNvPr id="3" name="Shape 1"/>
          <p:cNvSpPr/>
          <p:nvPr/>
        </p:nvSpPr>
        <p:spPr>
          <a:xfrm>
            <a:off x="759738" y="1842492"/>
            <a:ext cx="1310997" cy="753308"/>
          </a:xfrm>
          <a:prstGeom prst="roundRect">
            <a:avLst>
              <a:gd name="adj" fmla="val 4322"/>
            </a:avLst>
          </a:prstGeom>
          <a:solidFill>
            <a:srgbClr val="304755"/>
          </a:solidFill>
          <a:ln/>
        </p:spPr>
      </p:sp>
      <p:sp>
        <p:nvSpPr>
          <p:cNvPr id="4" name="Text 2"/>
          <p:cNvSpPr/>
          <p:nvPr/>
        </p:nvSpPr>
        <p:spPr>
          <a:xfrm>
            <a:off x="976789" y="2002036"/>
            <a:ext cx="127754" cy="434102"/>
          </a:xfrm>
          <a:prstGeom prst="rect">
            <a:avLst/>
          </a:prstGeom>
          <a:noFill/>
          <a:ln/>
        </p:spPr>
        <p:txBody>
          <a:bodyPr wrap="none" lIns="0" tIns="0" rIns="0" bIns="0" rtlCol="0" anchor="t"/>
          <a:lstStyle/>
          <a:p>
            <a:pPr algn="ctr" indent="0" marL="0">
              <a:lnSpc>
                <a:spcPts val="3400"/>
              </a:lnSpc>
              <a:buNone/>
            </a:pPr>
            <a:r>
              <a:rPr lang="en-US" sz="2100" dirty="0">
                <a:solidFill>
                  <a:srgbClr val="CAD6DE"/>
                </a:solidFill>
                <a:latin typeface="Unbounded" pitchFamily="34" charset="0"/>
                <a:ea typeface="Unbounded" pitchFamily="34" charset="-122"/>
                <a:cs typeface="Unbounded" pitchFamily="34" charset="-120"/>
              </a:rPr>
              <a:t>1</a:t>
            </a:r>
            <a:endParaRPr lang="en-US" sz="2100" dirty="0"/>
          </a:p>
        </p:txBody>
      </p:sp>
      <p:sp>
        <p:nvSpPr>
          <p:cNvPr id="5" name="Text 3"/>
          <p:cNvSpPr/>
          <p:nvPr/>
        </p:nvSpPr>
        <p:spPr>
          <a:xfrm>
            <a:off x="2287786" y="2059543"/>
            <a:ext cx="4352092" cy="319207"/>
          </a:xfrm>
          <a:prstGeom prst="rect">
            <a:avLst/>
          </a:prstGeom>
          <a:noFill/>
          <a:ln/>
        </p:spPr>
        <p:txBody>
          <a:bodyPr wrap="none" lIns="0" tIns="0" rIns="0" bIns="0" rtlCol="0" anchor="t"/>
          <a:lstStyle/>
          <a:p>
            <a:pPr algn="l" indent="0" marL="0">
              <a:lnSpc>
                <a:spcPts val="2500"/>
              </a:lnSpc>
              <a:buNone/>
            </a:pPr>
            <a:r>
              <a:rPr lang="en-US" sz="2000" dirty="0">
                <a:solidFill>
                  <a:srgbClr val="CAD6DE"/>
                </a:solidFill>
                <a:latin typeface="Unbounded" pitchFamily="34" charset="0"/>
                <a:ea typeface="Unbounded" pitchFamily="34" charset="-122"/>
                <a:cs typeface="Unbounded" pitchFamily="34" charset="-120"/>
              </a:rPr>
              <a:t>Largest American Operation</a:t>
            </a:r>
            <a:endParaRPr lang="en-US" sz="2000" dirty="0"/>
          </a:p>
        </p:txBody>
      </p:sp>
      <p:sp>
        <p:nvSpPr>
          <p:cNvPr id="6" name="Shape 4"/>
          <p:cNvSpPr/>
          <p:nvPr/>
        </p:nvSpPr>
        <p:spPr>
          <a:xfrm>
            <a:off x="2179201" y="2580561"/>
            <a:ext cx="11582995" cy="15240"/>
          </a:xfrm>
          <a:prstGeom prst="roundRect">
            <a:avLst>
              <a:gd name="adj" fmla="val 213652"/>
            </a:avLst>
          </a:prstGeom>
          <a:solidFill>
            <a:srgbClr val="49606E"/>
          </a:solidFill>
          <a:ln/>
        </p:spPr>
      </p:sp>
      <p:sp>
        <p:nvSpPr>
          <p:cNvPr id="7" name="Shape 5"/>
          <p:cNvSpPr/>
          <p:nvPr/>
        </p:nvSpPr>
        <p:spPr>
          <a:xfrm>
            <a:off x="759738" y="2704267"/>
            <a:ext cx="2622113" cy="753308"/>
          </a:xfrm>
          <a:prstGeom prst="roundRect">
            <a:avLst>
              <a:gd name="adj" fmla="val 4322"/>
            </a:avLst>
          </a:prstGeom>
          <a:solidFill>
            <a:srgbClr val="304755"/>
          </a:solidFill>
          <a:ln/>
        </p:spPr>
      </p:sp>
      <p:sp>
        <p:nvSpPr>
          <p:cNvPr id="8" name="Text 6"/>
          <p:cNvSpPr/>
          <p:nvPr/>
        </p:nvSpPr>
        <p:spPr>
          <a:xfrm>
            <a:off x="976789" y="2863810"/>
            <a:ext cx="214074" cy="434102"/>
          </a:xfrm>
          <a:prstGeom prst="rect">
            <a:avLst/>
          </a:prstGeom>
          <a:noFill/>
          <a:ln/>
        </p:spPr>
        <p:txBody>
          <a:bodyPr wrap="none" lIns="0" tIns="0" rIns="0" bIns="0" rtlCol="0" anchor="t"/>
          <a:lstStyle/>
          <a:p>
            <a:pPr algn="ctr" indent="0" marL="0">
              <a:lnSpc>
                <a:spcPts val="3400"/>
              </a:lnSpc>
              <a:buNone/>
            </a:pPr>
            <a:r>
              <a:rPr lang="en-US" sz="2100" dirty="0">
                <a:solidFill>
                  <a:srgbClr val="CAD6DE"/>
                </a:solidFill>
                <a:latin typeface="Unbounded" pitchFamily="34" charset="0"/>
                <a:ea typeface="Unbounded" pitchFamily="34" charset="-122"/>
                <a:cs typeface="Unbounded" pitchFamily="34" charset="-120"/>
              </a:rPr>
              <a:t>2</a:t>
            </a:r>
            <a:endParaRPr lang="en-US" sz="2100" dirty="0"/>
          </a:p>
        </p:txBody>
      </p:sp>
      <p:sp>
        <p:nvSpPr>
          <p:cNvPr id="9" name="Text 7"/>
          <p:cNvSpPr/>
          <p:nvPr/>
        </p:nvSpPr>
        <p:spPr>
          <a:xfrm>
            <a:off x="3598902" y="2921318"/>
            <a:ext cx="4255175" cy="319207"/>
          </a:xfrm>
          <a:prstGeom prst="rect">
            <a:avLst/>
          </a:prstGeom>
          <a:noFill/>
          <a:ln/>
        </p:spPr>
        <p:txBody>
          <a:bodyPr wrap="none" lIns="0" tIns="0" rIns="0" bIns="0" rtlCol="0" anchor="t"/>
          <a:lstStyle/>
          <a:p>
            <a:pPr algn="l" indent="0" marL="0">
              <a:lnSpc>
                <a:spcPts val="2500"/>
              </a:lnSpc>
              <a:buNone/>
            </a:pPr>
            <a:r>
              <a:rPr lang="en-US" sz="2000" dirty="0">
                <a:solidFill>
                  <a:srgbClr val="CAD6DE"/>
                </a:solidFill>
                <a:latin typeface="Unbounded" pitchFamily="34" charset="0"/>
                <a:ea typeface="Unbounded" pitchFamily="34" charset="-122"/>
                <a:cs typeface="Unbounded" pitchFamily="34" charset="-120"/>
              </a:rPr>
              <a:t>Overcoming Initial Setbacks</a:t>
            </a:r>
            <a:endParaRPr lang="en-US" sz="2000" dirty="0"/>
          </a:p>
        </p:txBody>
      </p:sp>
      <p:sp>
        <p:nvSpPr>
          <p:cNvPr id="10" name="Shape 8"/>
          <p:cNvSpPr/>
          <p:nvPr/>
        </p:nvSpPr>
        <p:spPr>
          <a:xfrm>
            <a:off x="3490317" y="3442335"/>
            <a:ext cx="10271879" cy="15240"/>
          </a:xfrm>
          <a:prstGeom prst="roundRect">
            <a:avLst>
              <a:gd name="adj" fmla="val 213652"/>
            </a:avLst>
          </a:prstGeom>
          <a:solidFill>
            <a:srgbClr val="49606E"/>
          </a:solidFill>
          <a:ln/>
        </p:spPr>
      </p:sp>
      <p:sp>
        <p:nvSpPr>
          <p:cNvPr id="11" name="Shape 9"/>
          <p:cNvSpPr/>
          <p:nvPr/>
        </p:nvSpPr>
        <p:spPr>
          <a:xfrm>
            <a:off x="759738" y="3566041"/>
            <a:ext cx="3933230" cy="753308"/>
          </a:xfrm>
          <a:prstGeom prst="roundRect">
            <a:avLst>
              <a:gd name="adj" fmla="val 4322"/>
            </a:avLst>
          </a:prstGeom>
          <a:solidFill>
            <a:srgbClr val="304755"/>
          </a:solidFill>
          <a:ln/>
        </p:spPr>
      </p:sp>
      <p:sp>
        <p:nvSpPr>
          <p:cNvPr id="12" name="Text 10"/>
          <p:cNvSpPr/>
          <p:nvPr/>
        </p:nvSpPr>
        <p:spPr>
          <a:xfrm>
            <a:off x="976789" y="3725585"/>
            <a:ext cx="218123" cy="434102"/>
          </a:xfrm>
          <a:prstGeom prst="rect">
            <a:avLst/>
          </a:prstGeom>
          <a:noFill/>
          <a:ln/>
        </p:spPr>
        <p:txBody>
          <a:bodyPr wrap="none" lIns="0" tIns="0" rIns="0" bIns="0" rtlCol="0" anchor="t"/>
          <a:lstStyle/>
          <a:p>
            <a:pPr algn="ctr" indent="0" marL="0">
              <a:lnSpc>
                <a:spcPts val="3400"/>
              </a:lnSpc>
              <a:buNone/>
            </a:pPr>
            <a:r>
              <a:rPr lang="en-US" sz="2100" dirty="0">
                <a:solidFill>
                  <a:srgbClr val="CAD6DE"/>
                </a:solidFill>
                <a:latin typeface="Unbounded" pitchFamily="34" charset="0"/>
                <a:ea typeface="Unbounded" pitchFamily="34" charset="-122"/>
                <a:cs typeface="Unbounded" pitchFamily="34" charset="-120"/>
              </a:rPr>
              <a:t>3</a:t>
            </a:r>
            <a:endParaRPr lang="en-US" sz="2100" dirty="0"/>
          </a:p>
        </p:txBody>
      </p:sp>
      <p:sp>
        <p:nvSpPr>
          <p:cNvPr id="13" name="Text 11"/>
          <p:cNvSpPr/>
          <p:nvPr/>
        </p:nvSpPr>
        <p:spPr>
          <a:xfrm>
            <a:off x="4910018" y="3783092"/>
            <a:ext cx="4354949" cy="319207"/>
          </a:xfrm>
          <a:prstGeom prst="rect">
            <a:avLst/>
          </a:prstGeom>
          <a:noFill/>
          <a:ln/>
        </p:spPr>
        <p:txBody>
          <a:bodyPr wrap="none" lIns="0" tIns="0" rIns="0" bIns="0" rtlCol="0" anchor="t"/>
          <a:lstStyle/>
          <a:p>
            <a:pPr algn="l" indent="0" marL="0">
              <a:lnSpc>
                <a:spcPts val="2500"/>
              </a:lnSpc>
              <a:buNone/>
            </a:pPr>
            <a:r>
              <a:rPr lang="en-US" sz="2000" dirty="0">
                <a:solidFill>
                  <a:srgbClr val="CAD6DE"/>
                </a:solidFill>
                <a:latin typeface="Unbounded" pitchFamily="34" charset="0"/>
                <a:ea typeface="Unbounded" pitchFamily="34" charset="-122"/>
                <a:cs typeface="Unbounded" pitchFamily="34" charset="-120"/>
              </a:rPr>
              <a:t>Grinding German Resistance</a:t>
            </a:r>
            <a:endParaRPr lang="en-US" sz="2000" dirty="0"/>
          </a:p>
        </p:txBody>
      </p:sp>
      <p:sp>
        <p:nvSpPr>
          <p:cNvPr id="14" name="Shape 12"/>
          <p:cNvSpPr/>
          <p:nvPr/>
        </p:nvSpPr>
        <p:spPr>
          <a:xfrm>
            <a:off x="4801433" y="4304109"/>
            <a:ext cx="8960763" cy="15240"/>
          </a:xfrm>
          <a:prstGeom prst="roundRect">
            <a:avLst>
              <a:gd name="adj" fmla="val 213652"/>
            </a:avLst>
          </a:prstGeom>
          <a:solidFill>
            <a:srgbClr val="49606E"/>
          </a:solidFill>
          <a:ln/>
        </p:spPr>
      </p:sp>
      <p:sp>
        <p:nvSpPr>
          <p:cNvPr id="15" name="Shape 13"/>
          <p:cNvSpPr/>
          <p:nvPr/>
        </p:nvSpPr>
        <p:spPr>
          <a:xfrm>
            <a:off x="759738" y="4427815"/>
            <a:ext cx="5244346" cy="753308"/>
          </a:xfrm>
          <a:prstGeom prst="roundRect">
            <a:avLst>
              <a:gd name="adj" fmla="val 4322"/>
            </a:avLst>
          </a:prstGeom>
          <a:solidFill>
            <a:srgbClr val="304755"/>
          </a:solidFill>
          <a:ln/>
        </p:spPr>
      </p:sp>
      <p:sp>
        <p:nvSpPr>
          <p:cNvPr id="16" name="Text 14"/>
          <p:cNvSpPr/>
          <p:nvPr/>
        </p:nvSpPr>
        <p:spPr>
          <a:xfrm>
            <a:off x="976789" y="4587359"/>
            <a:ext cx="217884" cy="434102"/>
          </a:xfrm>
          <a:prstGeom prst="rect">
            <a:avLst/>
          </a:prstGeom>
          <a:noFill/>
          <a:ln/>
        </p:spPr>
        <p:txBody>
          <a:bodyPr wrap="none" lIns="0" tIns="0" rIns="0" bIns="0" rtlCol="0" anchor="t"/>
          <a:lstStyle/>
          <a:p>
            <a:pPr algn="ctr" indent="0" marL="0">
              <a:lnSpc>
                <a:spcPts val="3400"/>
              </a:lnSpc>
              <a:buNone/>
            </a:pPr>
            <a:r>
              <a:rPr lang="en-US" sz="2100" dirty="0">
                <a:solidFill>
                  <a:srgbClr val="CAD6DE"/>
                </a:solidFill>
                <a:latin typeface="Unbounded" pitchFamily="34" charset="0"/>
                <a:ea typeface="Unbounded" pitchFamily="34" charset="-122"/>
                <a:cs typeface="Unbounded" pitchFamily="34" charset="-120"/>
              </a:rPr>
              <a:t>4</a:t>
            </a:r>
            <a:endParaRPr lang="en-US" sz="2100" dirty="0"/>
          </a:p>
        </p:txBody>
      </p:sp>
      <p:sp>
        <p:nvSpPr>
          <p:cNvPr id="17" name="Text 15"/>
          <p:cNvSpPr/>
          <p:nvPr/>
        </p:nvSpPr>
        <p:spPr>
          <a:xfrm>
            <a:off x="6221135" y="4644866"/>
            <a:ext cx="2769751" cy="319207"/>
          </a:xfrm>
          <a:prstGeom prst="rect">
            <a:avLst/>
          </a:prstGeom>
          <a:noFill/>
          <a:ln/>
        </p:spPr>
        <p:txBody>
          <a:bodyPr wrap="none" lIns="0" tIns="0" rIns="0" bIns="0" rtlCol="0" anchor="t"/>
          <a:lstStyle/>
          <a:p>
            <a:pPr algn="l" indent="0" marL="0">
              <a:lnSpc>
                <a:spcPts val="2500"/>
              </a:lnSpc>
              <a:buNone/>
            </a:pPr>
            <a:r>
              <a:rPr lang="en-US" sz="2000" dirty="0">
                <a:solidFill>
                  <a:srgbClr val="CAD6DE"/>
                </a:solidFill>
                <a:latin typeface="Unbounded" pitchFamily="34" charset="0"/>
                <a:ea typeface="Unbounded" pitchFamily="34" charset="-122"/>
                <a:cs typeface="Unbounded" pitchFamily="34" charset="-120"/>
              </a:rPr>
              <a:t>Final Allied Victory</a:t>
            </a:r>
            <a:endParaRPr lang="en-US" sz="2000" dirty="0"/>
          </a:p>
        </p:txBody>
      </p:sp>
      <p:sp>
        <p:nvSpPr>
          <p:cNvPr id="18" name="Shape 16"/>
          <p:cNvSpPr/>
          <p:nvPr/>
        </p:nvSpPr>
        <p:spPr>
          <a:xfrm>
            <a:off x="6112550" y="5165884"/>
            <a:ext cx="7649647" cy="15240"/>
          </a:xfrm>
          <a:prstGeom prst="roundRect">
            <a:avLst>
              <a:gd name="adj" fmla="val 213652"/>
            </a:avLst>
          </a:prstGeom>
          <a:solidFill>
            <a:srgbClr val="49606E"/>
          </a:solidFill>
          <a:ln/>
        </p:spPr>
      </p:sp>
      <p:sp>
        <p:nvSpPr>
          <p:cNvPr id="19" name="Shape 17"/>
          <p:cNvSpPr/>
          <p:nvPr/>
        </p:nvSpPr>
        <p:spPr>
          <a:xfrm>
            <a:off x="759738" y="5289590"/>
            <a:ext cx="6555462" cy="2170033"/>
          </a:xfrm>
          <a:prstGeom prst="roundRect">
            <a:avLst>
              <a:gd name="adj" fmla="val 1500"/>
            </a:avLst>
          </a:prstGeom>
          <a:solidFill>
            <a:srgbClr val="304755"/>
          </a:solidFill>
          <a:ln/>
        </p:spPr>
      </p:sp>
      <p:sp>
        <p:nvSpPr>
          <p:cNvPr id="20" name="Text 18"/>
          <p:cNvSpPr/>
          <p:nvPr/>
        </p:nvSpPr>
        <p:spPr>
          <a:xfrm>
            <a:off x="976789" y="6157555"/>
            <a:ext cx="210264" cy="434102"/>
          </a:xfrm>
          <a:prstGeom prst="rect">
            <a:avLst/>
          </a:prstGeom>
          <a:noFill/>
          <a:ln/>
        </p:spPr>
        <p:txBody>
          <a:bodyPr wrap="none" lIns="0" tIns="0" rIns="0" bIns="0" rtlCol="0" anchor="t"/>
          <a:lstStyle/>
          <a:p>
            <a:pPr algn="ctr" indent="0" marL="0">
              <a:lnSpc>
                <a:spcPts val="3400"/>
              </a:lnSpc>
              <a:buNone/>
            </a:pPr>
            <a:r>
              <a:rPr lang="en-US" sz="2100" dirty="0">
                <a:solidFill>
                  <a:srgbClr val="CAD6DE"/>
                </a:solidFill>
                <a:latin typeface="Unbounded" pitchFamily="34" charset="0"/>
                <a:ea typeface="Unbounded" pitchFamily="34" charset="-122"/>
                <a:cs typeface="Unbounded" pitchFamily="34" charset="-120"/>
              </a:rPr>
              <a:t>5</a:t>
            </a:r>
            <a:endParaRPr lang="en-US" sz="2100" dirty="0"/>
          </a:p>
        </p:txBody>
      </p:sp>
      <p:sp>
        <p:nvSpPr>
          <p:cNvPr id="21" name="Text 19"/>
          <p:cNvSpPr/>
          <p:nvPr/>
        </p:nvSpPr>
        <p:spPr>
          <a:xfrm>
            <a:off x="7532251" y="5506641"/>
            <a:ext cx="6121360" cy="1735931"/>
          </a:xfrm>
          <a:prstGeom prst="rect">
            <a:avLst/>
          </a:prstGeom>
          <a:noFill/>
          <a:ln/>
        </p:spPr>
        <p:txBody>
          <a:bodyPr wrap="square" lIns="0" tIns="0" rIns="0" bIns="0" rtlCol="0" anchor="t"/>
          <a:lstStyle/>
          <a:p>
            <a:pPr algn="l" indent="0" marL="0">
              <a:lnSpc>
                <a:spcPts val="2700"/>
              </a:lnSpc>
              <a:buNone/>
            </a:pPr>
            <a:r>
              <a:rPr lang="en-US" sz="1700" dirty="0">
                <a:solidFill>
                  <a:srgbClr val="CAD6DE"/>
                </a:solidFill>
                <a:latin typeface="Cabin" pitchFamily="34" charset="0"/>
                <a:ea typeface="Cabin" pitchFamily="34" charset="-122"/>
                <a:cs typeface="Cabin" pitchFamily="34" charset="-120"/>
              </a:rPr>
              <a:t>The Meuse-Argonne Offensive, launched in September 1918, was the largest American military operation of the war. Despite initial setbacks, the American forces, supported by their Allies, persevered through the German defenses, eventually breaking through and contributing significantly to the Allied victory.</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02588" y="891897"/>
            <a:ext cx="7738824" cy="1180624"/>
          </a:xfrm>
          <a:prstGeom prst="rect">
            <a:avLst/>
          </a:prstGeom>
          <a:noFill/>
          <a:ln/>
        </p:spPr>
        <p:txBody>
          <a:bodyPr wrap="square" lIns="0" tIns="0" rIns="0" bIns="0" rtlCol="0" anchor="t"/>
          <a:lstStyle/>
          <a:p>
            <a:pPr indent="0" marL="0">
              <a:lnSpc>
                <a:spcPts val="4600"/>
              </a:lnSpc>
              <a:buNone/>
            </a:pPr>
            <a:r>
              <a:rPr lang="en-US" sz="3700" dirty="0">
                <a:solidFill>
                  <a:srgbClr val="FFFFFF"/>
                </a:solidFill>
                <a:latin typeface="Unbounded" pitchFamily="34" charset="0"/>
                <a:ea typeface="Unbounded" pitchFamily="34" charset="-122"/>
                <a:cs typeface="Unbounded" pitchFamily="34" charset="-120"/>
              </a:rPr>
              <a:t>The Impact of American Involvement</a:t>
            </a:r>
            <a:endParaRPr lang="en-US" sz="3700" dirty="0"/>
          </a:p>
        </p:txBody>
      </p:sp>
      <p:sp>
        <p:nvSpPr>
          <p:cNvPr id="4" name="Shape 1"/>
          <p:cNvSpPr/>
          <p:nvPr/>
        </p:nvSpPr>
        <p:spPr>
          <a:xfrm>
            <a:off x="702588" y="2599373"/>
            <a:ext cx="451604" cy="451604"/>
          </a:xfrm>
          <a:prstGeom prst="roundRect">
            <a:avLst>
              <a:gd name="adj" fmla="val 6668"/>
            </a:avLst>
          </a:prstGeom>
          <a:solidFill>
            <a:srgbClr val="304755"/>
          </a:solidFill>
          <a:ln/>
        </p:spPr>
      </p:sp>
      <p:sp>
        <p:nvSpPr>
          <p:cNvPr id="5" name="Text 2"/>
          <p:cNvSpPr/>
          <p:nvPr/>
        </p:nvSpPr>
        <p:spPr>
          <a:xfrm>
            <a:off x="861655" y="2683431"/>
            <a:ext cx="133469" cy="283369"/>
          </a:xfrm>
          <a:prstGeom prst="rect">
            <a:avLst/>
          </a:prstGeom>
          <a:noFill/>
          <a:ln/>
        </p:spPr>
        <p:txBody>
          <a:bodyPr wrap="none" lIns="0" tIns="0" rIns="0" bIns="0" rtlCol="0" anchor="t"/>
          <a:lstStyle/>
          <a:p>
            <a:pPr algn="ctr" indent="0" marL="0">
              <a:lnSpc>
                <a:spcPts val="2200"/>
              </a:lnSpc>
              <a:buNone/>
            </a:pPr>
            <a:r>
              <a:rPr lang="en-US" sz="2200" dirty="0">
                <a:solidFill>
                  <a:srgbClr val="CAD6DE"/>
                </a:solidFill>
                <a:latin typeface="Unbounded" pitchFamily="34" charset="0"/>
                <a:ea typeface="Unbounded" pitchFamily="34" charset="-122"/>
                <a:cs typeface="Unbounded" pitchFamily="34" charset="-120"/>
              </a:rPr>
              <a:t>1</a:t>
            </a:r>
            <a:endParaRPr lang="en-US" sz="2200" dirty="0"/>
          </a:p>
        </p:txBody>
      </p:sp>
      <p:sp>
        <p:nvSpPr>
          <p:cNvPr id="6" name="Text 3"/>
          <p:cNvSpPr/>
          <p:nvPr/>
        </p:nvSpPr>
        <p:spPr>
          <a:xfrm>
            <a:off x="1354931" y="2599373"/>
            <a:ext cx="2783205" cy="295275"/>
          </a:xfrm>
          <a:prstGeom prst="rect">
            <a:avLst/>
          </a:prstGeom>
          <a:noFill/>
          <a:ln/>
        </p:spPr>
        <p:txBody>
          <a:bodyPr wrap="none" lIns="0" tIns="0" rIns="0" bIns="0" rtlCol="0" anchor="t"/>
          <a:lstStyle/>
          <a:p>
            <a:pPr indent="0" marL="0">
              <a:lnSpc>
                <a:spcPts val="2300"/>
              </a:lnSpc>
              <a:buNone/>
            </a:pPr>
            <a:r>
              <a:rPr lang="en-US" sz="1850" dirty="0">
                <a:solidFill>
                  <a:srgbClr val="CAD6DE"/>
                </a:solidFill>
                <a:latin typeface="Unbounded" pitchFamily="34" charset="0"/>
                <a:ea typeface="Unbounded" pitchFamily="34" charset="-122"/>
                <a:cs typeface="Unbounded" pitchFamily="34" charset="-120"/>
              </a:rPr>
              <a:t>Tipping the Balance</a:t>
            </a:r>
            <a:endParaRPr lang="en-US" sz="1850" dirty="0"/>
          </a:p>
        </p:txBody>
      </p:sp>
      <p:sp>
        <p:nvSpPr>
          <p:cNvPr id="7" name="Text 4"/>
          <p:cNvSpPr/>
          <p:nvPr/>
        </p:nvSpPr>
        <p:spPr>
          <a:xfrm>
            <a:off x="1354931" y="3015020"/>
            <a:ext cx="3116699" cy="1284446"/>
          </a:xfrm>
          <a:prstGeom prst="rect">
            <a:avLst/>
          </a:prstGeom>
          <a:noFill/>
          <a:ln/>
        </p:spPr>
        <p:txBody>
          <a:bodyPr wrap="square" lIns="0" tIns="0" rIns="0" bIns="0" rtlCol="0" anchor="t"/>
          <a:lstStyle/>
          <a:p>
            <a:pPr indent="0" marL="0">
              <a:lnSpc>
                <a:spcPts val="2500"/>
              </a:lnSpc>
              <a:buNone/>
            </a:pPr>
            <a:r>
              <a:rPr lang="en-US" sz="1550" dirty="0">
                <a:solidFill>
                  <a:srgbClr val="CAD6DE"/>
                </a:solidFill>
                <a:latin typeface="Cabin" pitchFamily="34" charset="0"/>
                <a:ea typeface="Cabin" pitchFamily="34" charset="-122"/>
                <a:cs typeface="Cabin" pitchFamily="34" charset="-120"/>
              </a:rPr>
              <a:t>The arrival of over 2 million American troops played a decisive role in shifting the tide of the war in favor of the Allies.</a:t>
            </a:r>
            <a:endParaRPr lang="en-US" sz="1550" dirty="0"/>
          </a:p>
        </p:txBody>
      </p:sp>
      <p:sp>
        <p:nvSpPr>
          <p:cNvPr id="8" name="Shape 5"/>
          <p:cNvSpPr/>
          <p:nvPr/>
        </p:nvSpPr>
        <p:spPr>
          <a:xfrm>
            <a:off x="4672370" y="2599373"/>
            <a:ext cx="451604" cy="451604"/>
          </a:xfrm>
          <a:prstGeom prst="roundRect">
            <a:avLst>
              <a:gd name="adj" fmla="val 6668"/>
            </a:avLst>
          </a:prstGeom>
          <a:solidFill>
            <a:srgbClr val="304755"/>
          </a:solidFill>
          <a:ln/>
        </p:spPr>
      </p:sp>
      <p:sp>
        <p:nvSpPr>
          <p:cNvPr id="9" name="Text 6"/>
          <p:cNvSpPr/>
          <p:nvPr/>
        </p:nvSpPr>
        <p:spPr>
          <a:xfrm>
            <a:off x="4786313" y="2683431"/>
            <a:ext cx="223599" cy="283369"/>
          </a:xfrm>
          <a:prstGeom prst="rect">
            <a:avLst/>
          </a:prstGeom>
          <a:noFill/>
          <a:ln/>
        </p:spPr>
        <p:txBody>
          <a:bodyPr wrap="none" lIns="0" tIns="0" rIns="0" bIns="0" rtlCol="0" anchor="t"/>
          <a:lstStyle/>
          <a:p>
            <a:pPr algn="ctr" indent="0" marL="0">
              <a:lnSpc>
                <a:spcPts val="2200"/>
              </a:lnSpc>
              <a:buNone/>
            </a:pPr>
            <a:r>
              <a:rPr lang="en-US" sz="2200" dirty="0">
                <a:solidFill>
                  <a:srgbClr val="CAD6DE"/>
                </a:solidFill>
                <a:latin typeface="Unbounded" pitchFamily="34" charset="0"/>
                <a:ea typeface="Unbounded" pitchFamily="34" charset="-122"/>
                <a:cs typeface="Unbounded" pitchFamily="34" charset="-120"/>
              </a:rPr>
              <a:t>2</a:t>
            </a:r>
            <a:endParaRPr lang="en-US" sz="2200" dirty="0"/>
          </a:p>
        </p:txBody>
      </p:sp>
      <p:sp>
        <p:nvSpPr>
          <p:cNvPr id="10" name="Text 7"/>
          <p:cNvSpPr/>
          <p:nvPr/>
        </p:nvSpPr>
        <p:spPr>
          <a:xfrm>
            <a:off x="5324713" y="2599373"/>
            <a:ext cx="3116699" cy="590550"/>
          </a:xfrm>
          <a:prstGeom prst="rect">
            <a:avLst/>
          </a:prstGeom>
          <a:noFill/>
          <a:ln/>
        </p:spPr>
        <p:txBody>
          <a:bodyPr wrap="square" lIns="0" tIns="0" rIns="0" bIns="0" rtlCol="0" anchor="t"/>
          <a:lstStyle/>
          <a:p>
            <a:pPr indent="0" marL="0">
              <a:lnSpc>
                <a:spcPts val="2300"/>
              </a:lnSpc>
              <a:buNone/>
            </a:pPr>
            <a:r>
              <a:rPr lang="en-US" sz="1850" dirty="0">
                <a:solidFill>
                  <a:srgbClr val="CAD6DE"/>
                </a:solidFill>
                <a:latin typeface="Unbounded" pitchFamily="34" charset="0"/>
                <a:ea typeface="Unbounded" pitchFamily="34" charset="-122"/>
                <a:cs typeface="Unbounded" pitchFamily="34" charset="-120"/>
              </a:rPr>
              <a:t>Emergence as a Global Power</a:t>
            </a:r>
            <a:endParaRPr lang="en-US" sz="1850" dirty="0"/>
          </a:p>
        </p:txBody>
      </p:sp>
      <p:sp>
        <p:nvSpPr>
          <p:cNvPr id="11" name="Text 8"/>
          <p:cNvSpPr/>
          <p:nvPr/>
        </p:nvSpPr>
        <p:spPr>
          <a:xfrm>
            <a:off x="5324713" y="3310295"/>
            <a:ext cx="3116699" cy="1284446"/>
          </a:xfrm>
          <a:prstGeom prst="rect">
            <a:avLst/>
          </a:prstGeom>
          <a:noFill/>
          <a:ln/>
        </p:spPr>
        <p:txBody>
          <a:bodyPr wrap="square" lIns="0" tIns="0" rIns="0" bIns="0" rtlCol="0" anchor="t"/>
          <a:lstStyle/>
          <a:p>
            <a:pPr indent="0" marL="0">
              <a:lnSpc>
                <a:spcPts val="2500"/>
              </a:lnSpc>
              <a:buNone/>
            </a:pPr>
            <a:r>
              <a:rPr lang="en-US" sz="1550" dirty="0">
                <a:solidFill>
                  <a:srgbClr val="CAD6DE"/>
                </a:solidFill>
                <a:latin typeface="Cabin" pitchFamily="34" charset="0"/>
                <a:ea typeface="Cabin" pitchFamily="34" charset="-122"/>
                <a:cs typeface="Cabin" pitchFamily="34" charset="-120"/>
              </a:rPr>
              <a:t>The U.S. firmly established itself as a major world power, both militarily and economically, after its successful intervention in the war.</a:t>
            </a:r>
            <a:endParaRPr lang="en-US" sz="1550" dirty="0"/>
          </a:p>
        </p:txBody>
      </p:sp>
      <p:sp>
        <p:nvSpPr>
          <p:cNvPr id="12" name="Shape 9"/>
          <p:cNvSpPr/>
          <p:nvPr/>
        </p:nvSpPr>
        <p:spPr>
          <a:xfrm>
            <a:off x="702588" y="5021223"/>
            <a:ext cx="451604" cy="451604"/>
          </a:xfrm>
          <a:prstGeom prst="roundRect">
            <a:avLst>
              <a:gd name="adj" fmla="val 6668"/>
            </a:avLst>
          </a:prstGeom>
          <a:solidFill>
            <a:srgbClr val="304755"/>
          </a:solidFill>
          <a:ln/>
        </p:spPr>
      </p:sp>
      <p:sp>
        <p:nvSpPr>
          <p:cNvPr id="13" name="Text 10"/>
          <p:cNvSpPr/>
          <p:nvPr/>
        </p:nvSpPr>
        <p:spPr>
          <a:xfrm>
            <a:off x="814388" y="5105281"/>
            <a:ext cx="227886" cy="283369"/>
          </a:xfrm>
          <a:prstGeom prst="rect">
            <a:avLst/>
          </a:prstGeom>
          <a:noFill/>
          <a:ln/>
        </p:spPr>
        <p:txBody>
          <a:bodyPr wrap="none" lIns="0" tIns="0" rIns="0" bIns="0" rtlCol="0" anchor="t"/>
          <a:lstStyle/>
          <a:p>
            <a:pPr algn="ctr" indent="0" marL="0">
              <a:lnSpc>
                <a:spcPts val="2200"/>
              </a:lnSpc>
              <a:buNone/>
            </a:pPr>
            <a:r>
              <a:rPr lang="en-US" sz="2200" dirty="0">
                <a:solidFill>
                  <a:srgbClr val="CAD6DE"/>
                </a:solidFill>
                <a:latin typeface="Unbounded" pitchFamily="34" charset="0"/>
                <a:ea typeface="Unbounded" pitchFamily="34" charset="-122"/>
                <a:cs typeface="Unbounded" pitchFamily="34" charset="-120"/>
              </a:rPr>
              <a:t>3</a:t>
            </a:r>
            <a:endParaRPr lang="en-US" sz="2200" dirty="0"/>
          </a:p>
        </p:txBody>
      </p:sp>
      <p:sp>
        <p:nvSpPr>
          <p:cNvPr id="14" name="Text 11"/>
          <p:cNvSpPr/>
          <p:nvPr/>
        </p:nvSpPr>
        <p:spPr>
          <a:xfrm>
            <a:off x="1354931" y="5021223"/>
            <a:ext cx="3116699" cy="590550"/>
          </a:xfrm>
          <a:prstGeom prst="rect">
            <a:avLst/>
          </a:prstGeom>
          <a:noFill/>
          <a:ln/>
        </p:spPr>
        <p:txBody>
          <a:bodyPr wrap="square" lIns="0" tIns="0" rIns="0" bIns="0" rtlCol="0" anchor="t"/>
          <a:lstStyle/>
          <a:p>
            <a:pPr indent="0" marL="0">
              <a:lnSpc>
                <a:spcPts val="2300"/>
              </a:lnSpc>
              <a:buNone/>
            </a:pPr>
            <a:r>
              <a:rPr lang="en-US" sz="1850" dirty="0">
                <a:solidFill>
                  <a:srgbClr val="CAD6DE"/>
                </a:solidFill>
                <a:latin typeface="Unbounded" pitchFamily="34" charset="0"/>
                <a:ea typeface="Unbounded" pitchFamily="34" charset="-122"/>
                <a:cs typeface="Unbounded" pitchFamily="34" charset="-120"/>
              </a:rPr>
              <a:t>Woodrow Wilson's Vision</a:t>
            </a:r>
            <a:endParaRPr lang="en-US" sz="1850" dirty="0"/>
          </a:p>
        </p:txBody>
      </p:sp>
      <p:sp>
        <p:nvSpPr>
          <p:cNvPr id="15" name="Text 12"/>
          <p:cNvSpPr/>
          <p:nvPr/>
        </p:nvSpPr>
        <p:spPr>
          <a:xfrm>
            <a:off x="1354931" y="5732145"/>
            <a:ext cx="3116699" cy="1605558"/>
          </a:xfrm>
          <a:prstGeom prst="rect">
            <a:avLst/>
          </a:prstGeom>
          <a:noFill/>
          <a:ln/>
        </p:spPr>
        <p:txBody>
          <a:bodyPr wrap="square" lIns="0" tIns="0" rIns="0" bIns="0" rtlCol="0" anchor="t"/>
          <a:lstStyle/>
          <a:p>
            <a:pPr indent="0" marL="0">
              <a:lnSpc>
                <a:spcPts val="2500"/>
              </a:lnSpc>
              <a:buNone/>
            </a:pPr>
            <a:r>
              <a:rPr lang="en-US" sz="1550" dirty="0">
                <a:solidFill>
                  <a:srgbClr val="CAD6DE"/>
                </a:solidFill>
                <a:latin typeface="Cabin" pitchFamily="34" charset="0"/>
                <a:ea typeface="Cabin" pitchFamily="34" charset="-122"/>
                <a:cs typeface="Cabin" pitchFamily="34" charset="-120"/>
              </a:rPr>
              <a:t>President Wilson's idealistic goals, such as the League of Nations, shaped the postwar diplomatic landscape, though they faced significant challenges.</a:t>
            </a:r>
            <a:endParaRPr lang="en-US" sz="1550" dirty="0"/>
          </a:p>
        </p:txBody>
      </p:sp>
      <p:sp>
        <p:nvSpPr>
          <p:cNvPr id="16" name="Shape 13"/>
          <p:cNvSpPr/>
          <p:nvPr/>
        </p:nvSpPr>
        <p:spPr>
          <a:xfrm>
            <a:off x="4672370" y="5021223"/>
            <a:ext cx="451604" cy="451604"/>
          </a:xfrm>
          <a:prstGeom prst="roundRect">
            <a:avLst>
              <a:gd name="adj" fmla="val 6668"/>
            </a:avLst>
          </a:prstGeom>
          <a:solidFill>
            <a:srgbClr val="304755"/>
          </a:solidFill>
          <a:ln/>
        </p:spPr>
      </p:sp>
      <p:sp>
        <p:nvSpPr>
          <p:cNvPr id="17" name="Text 14"/>
          <p:cNvSpPr/>
          <p:nvPr/>
        </p:nvSpPr>
        <p:spPr>
          <a:xfrm>
            <a:off x="4784288" y="5105281"/>
            <a:ext cx="227647" cy="283369"/>
          </a:xfrm>
          <a:prstGeom prst="rect">
            <a:avLst/>
          </a:prstGeom>
          <a:noFill/>
          <a:ln/>
        </p:spPr>
        <p:txBody>
          <a:bodyPr wrap="none" lIns="0" tIns="0" rIns="0" bIns="0" rtlCol="0" anchor="t"/>
          <a:lstStyle/>
          <a:p>
            <a:pPr algn="ctr" indent="0" marL="0">
              <a:lnSpc>
                <a:spcPts val="2200"/>
              </a:lnSpc>
              <a:buNone/>
            </a:pPr>
            <a:r>
              <a:rPr lang="en-US" sz="2200" dirty="0">
                <a:solidFill>
                  <a:srgbClr val="CAD6DE"/>
                </a:solidFill>
                <a:latin typeface="Unbounded" pitchFamily="34" charset="0"/>
                <a:ea typeface="Unbounded" pitchFamily="34" charset="-122"/>
                <a:cs typeface="Unbounded" pitchFamily="34" charset="-120"/>
              </a:rPr>
              <a:t>4</a:t>
            </a:r>
            <a:endParaRPr lang="en-US" sz="2200" dirty="0"/>
          </a:p>
        </p:txBody>
      </p:sp>
      <p:sp>
        <p:nvSpPr>
          <p:cNvPr id="18" name="Text 15"/>
          <p:cNvSpPr/>
          <p:nvPr/>
        </p:nvSpPr>
        <p:spPr>
          <a:xfrm>
            <a:off x="5324713" y="5021223"/>
            <a:ext cx="2361605" cy="295275"/>
          </a:xfrm>
          <a:prstGeom prst="rect">
            <a:avLst/>
          </a:prstGeom>
          <a:noFill/>
          <a:ln/>
        </p:spPr>
        <p:txBody>
          <a:bodyPr wrap="none" lIns="0" tIns="0" rIns="0" bIns="0" rtlCol="0" anchor="t"/>
          <a:lstStyle/>
          <a:p>
            <a:pPr indent="0" marL="0">
              <a:lnSpc>
                <a:spcPts val="2300"/>
              </a:lnSpc>
              <a:buNone/>
            </a:pPr>
            <a:r>
              <a:rPr lang="en-US" sz="1850" dirty="0">
                <a:solidFill>
                  <a:srgbClr val="CAD6DE"/>
                </a:solidFill>
                <a:latin typeface="Unbounded" pitchFamily="34" charset="0"/>
                <a:ea typeface="Unbounded" pitchFamily="34" charset="-122"/>
                <a:cs typeface="Unbounded" pitchFamily="34" charset="-120"/>
              </a:rPr>
              <a:t>Lasting Legacy</a:t>
            </a:r>
            <a:endParaRPr lang="en-US" sz="1850" dirty="0"/>
          </a:p>
        </p:txBody>
      </p:sp>
      <p:sp>
        <p:nvSpPr>
          <p:cNvPr id="19" name="Text 16"/>
          <p:cNvSpPr/>
          <p:nvPr/>
        </p:nvSpPr>
        <p:spPr>
          <a:xfrm>
            <a:off x="5324713" y="5436870"/>
            <a:ext cx="3116699" cy="1284446"/>
          </a:xfrm>
          <a:prstGeom prst="rect">
            <a:avLst/>
          </a:prstGeom>
          <a:noFill/>
          <a:ln/>
        </p:spPr>
        <p:txBody>
          <a:bodyPr wrap="square" lIns="0" tIns="0" rIns="0" bIns="0" rtlCol="0" anchor="t"/>
          <a:lstStyle/>
          <a:p>
            <a:pPr indent="0" marL="0">
              <a:lnSpc>
                <a:spcPts val="2500"/>
              </a:lnSpc>
              <a:buNone/>
            </a:pPr>
            <a:r>
              <a:rPr lang="en-US" sz="1550" dirty="0">
                <a:solidFill>
                  <a:srgbClr val="CAD6DE"/>
                </a:solidFill>
                <a:latin typeface="Cabin" pitchFamily="34" charset="0"/>
                <a:ea typeface="Cabin" pitchFamily="34" charset="-122"/>
                <a:cs typeface="Cabin" pitchFamily="34" charset="-120"/>
              </a:rPr>
              <a:t>The American role in World War I had a profound impact on the country's identity, foreign policy, and its place on the world stage.</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2024-11-23T12:08:14Z</dcterms:created>
  <dcterms:modified xsi:type="dcterms:W3CDTF">2024-11-23T12:08:14Z</dcterms:modified>
</cp:coreProperties>
</file>