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5/18/2018</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5/18/2018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commons.wikimedia.org/w/index.php?curid=7627324" TargetMode="External"/><Relationship Id="rId2" Type="http://schemas.openxmlformats.org/officeDocument/2006/relationships/hyperlink" Target="http://www.ecosystemforkids.com/" TargetMode="External"/><Relationship Id="rId1" Type="http://schemas.openxmlformats.org/officeDocument/2006/relationships/slideLayout" Target="../slideLayouts/slideLayout2.xml"/><Relationship Id="rId6" Type="http://schemas.openxmlformats.org/officeDocument/2006/relationships/hyperlink" Target="https://commons.wikimedia.org/w/index.php?curid=7627409" TargetMode="External"/><Relationship Id="rId5" Type="http://schemas.openxmlformats.org/officeDocument/2006/relationships/hyperlink" Target="https://commons.wikimedia.org/w/index.php?curid=89448" TargetMode="External"/><Relationship Id="rId4" Type="http://schemas.openxmlformats.org/officeDocument/2006/relationships/hyperlink" Target="https://commons.wikimedia.org/w/index.php?curid=977770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99764" y="292398"/>
            <a:ext cx="2808809" cy="1021247"/>
          </a:xfrm>
        </p:spPr>
        <p:txBody>
          <a:bodyPr/>
          <a:lstStyle/>
          <a:p>
            <a:r>
              <a:rPr lang="en-US" dirty="0" smtClean="0"/>
              <a:t>Oceans</a:t>
            </a:r>
            <a:endParaRPr lang="en-US" dirty="0"/>
          </a:p>
        </p:txBody>
      </p:sp>
      <p:sp>
        <p:nvSpPr>
          <p:cNvPr id="3" name="Subtitle 2"/>
          <p:cNvSpPr>
            <a:spLocks noGrp="1"/>
          </p:cNvSpPr>
          <p:nvPr>
            <p:ph type="subTitle" idx="1"/>
          </p:nvPr>
        </p:nvSpPr>
        <p:spPr>
          <a:xfrm>
            <a:off x="5004168" y="5626077"/>
            <a:ext cx="3658814" cy="431015"/>
          </a:xfrm>
        </p:spPr>
        <p:txBody>
          <a:bodyPr>
            <a:normAutofit/>
          </a:bodyPr>
          <a:lstStyle/>
          <a:p>
            <a:r>
              <a:rPr lang="en-US" sz="2000" b="1" dirty="0" smtClean="0">
                <a:solidFill>
                  <a:schemeClr val="accent1"/>
                </a:solidFill>
              </a:rPr>
              <a:t>www.ecosystemforkids.com</a:t>
            </a:r>
            <a:endParaRPr lang="en-US" sz="2000" b="1" dirty="0">
              <a:solidFill>
                <a:schemeClr val="accent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8271" y="803021"/>
            <a:ext cx="8974066" cy="5038564"/>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extLst>
      <p:ext uri="{BB962C8B-B14F-4D97-AF65-F5344CB8AC3E}">
        <p14:creationId xmlns:p14="http://schemas.microsoft.com/office/powerpoint/2010/main" val="3986114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What is an ocean ?</a:t>
            </a:r>
            <a:endParaRPr lang="en-US" dirty="0">
              <a:latin typeface="Arial Rounded MT Bold" panose="020F0704030504030204" pitchFamily="34" charset="0"/>
            </a:endParaRPr>
          </a:p>
        </p:txBody>
      </p:sp>
      <p:sp>
        <p:nvSpPr>
          <p:cNvPr id="3" name="Content Placeholder 2"/>
          <p:cNvSpPr>
            <a:spLocks noGrp="1"/>
          </p:cNvSpPr>
          <p:nvPr>
            <p:ph idx="1"/>
          </p:nvPr>
        </p:nvSpPr>
        <p:spPr>
          <a:xfrm>
            <a:off x="677334" y="1426493"/>
            <a:ext cx="8596668" cy="3880773"/>
          </a:xfrm>
        </p:spPr>
        <p:txBody>
          <a:bodyPr>
            <a:normAutofit/>
          </a:bodyPr>
          <a:lstStyle/>
          <a:p>
            <a:r>
              <a:rPr lang="en-US" sz="2400" dirty="0" smtClean="0">
                <a:latin typeface="Century Gothic" panose="020B0502020202020204" pitchFamily="34" charset="0"/>
              </a:rPr>
              <a:t>It is the </a:t>
            </a:r>
            <a:r>
              <a:rPr lang="en-US" sz="2400" dirty="0">
                <a:latin typeface="Century Gothic" panose="020B0502020202020204" pitchFamily="34" charset="0"/>
              </a:rPr>
              <a:t>vast body of salt water that covers almost three fourths of the earth's surface</a:t>
            </a:r>
            <a:r>
              <a:rPr lang="en-US" sz="2400" dirty="0" smtClean="0">
                <a:latin typeface="Century Gothic" panose="020B0502020202020204" pitchFamily="34" charset="0"/>
              </a:rPr>
              <a:t>.</a:t>
            </a:r>
          </a:p>
          <a:p>
            <a:r>
              <a:rPr lang="en-US" sz="2400" dirty="0" smtClean="0">
                <a:latin typeface="Century Gothic" panose="020B0502020202020204" pitchFamily="34" charset="0"/>
              </a:rPr>
              <a:t>There are 5 major oceans as follows:</a:t>
            </a:r>
          </a:p>
          <a:p>
            <a:r>
              <a:rPr lang="en-US" sz="2400" b="1" i="1" dirty="0">
                <a:solidFill>
                  <a:schemeClr val="accent1"/>
                </a:solidFill>
                <a:latin typeface="Century Gothic" panose="020B0502020202020204" pitchFamily="34" charset="0"/>
              </a:rPr>
              <a:t>Arctic</a:t>
            </a:r>
          </a:p>
          <a:p>
            <a:r>
              <a:rPr lang="en-US" sz="2400" b="1" i="1" dirty="0">
                <a:solidFill>
                  <a:schemeClr val="accent1"/>
                </a:solidFill>
                <a:latin typeface="Century Gothic" panose="020B0502020202020204" pitchFamily="34" charset="0"/>
              </a:rPr>
              <a:t>Atlantic</a:t>
            </a:r>
          </a:p>
          <a:p>
            <a:r>
              <a:rPr lang="en-US" sz="2400" b="1" i="1" dirty="0">
                <a:solidFill>
                  <a:schemeClr val="accent1"/>
                </a:solidFill>
                <a:latin typeface="Century Gothic" panose="020B0502020202020204" pitchFamily="34" charset="0"/>
              </a:rPr>
              <a:t>Indian</a:t>
            </a:r>
          </a:p>
          <a:p>
            <a:r>
              <a:rPr lang="en-US" sz="2400" b="1" i="1" dirty="0">
                <a:solidFill>
                  <a:schemeClr val="accent1"/>
                </a:solidFill>
                <a:latin typeface="Century Gothic" panose="020B0502020202020204" pitchFamily="34" charset="0"/>
              </a:rPr>
              <a:t>Pacific</a:t>
            </a:r>
          </a:p>
          <a:p>
            <a:r>
              <a:rPr lang="en-US" sz="2400" b="1" i="1" dirty="0">
                <a:solidFill>
                  <a:schemeClr val="accent1"/>
                </a:solidFill>
                <a:latin typeface="Century Gothic" panose="020B0502020202020204" pitchFamily="34" charset="0"/>
              </a:rPr>
              <a:t>Southern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2483" y="2736915"/>
            <a:ext cx="4389230" cy="246437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36056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Arctic Ocean</a:t>
            </a:r>
            <a:endParaRPr lang="en-US" dirty="0">
              <a:latin typeface="Arial Rounded MT Bold" panose="020F0704030504030204" pitchFamily="34"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0761" y="1795462"/>
            <a:ext cx="4404988" cy="4418377"/>
          </a:xfrm>
        </p:spPr>
      </p:pic>
      <p:sp>
        <p:nvSpPr>
          <p:cNvPr id="6" name="Rounded Rectangle 5"/>
          <p:cNvSpPr/>
          <p:nvPr/>
        </p:nvSpPr>
        <p:spPr>
          <a:xfrm>
            <a:off x="5151550" y="1133342"/>
            <a:ext cx="4365938" cy="5318974"/>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lgn="just">
              <a:buFont typeface="Wingdings" panose="05000000000000000000" pitchFamily="2" charset="2"/>
              <a:buChar char="Ø"/>
            </a:pPr>
            <a:r>
              <a:rPr lang="en-US" dirty="0">
                <a:latin typeface="Century Gothic" panose="020B0502020202020204" pitchFamily="34" charset="0"/>
              </a:rPr>
              <a:t>Located mostly in the Arctic north polar region in the middle of the Northern Hemisphere, the Arctic Ocean is almost completely surrounded by Eurasia and North America. It is partly covered by sea ice throughout the year and almost completely in winter</a:t>
            </a:r>
            <a:r>
              <a:rPr lang="en-US" dirty="0" smtClean="0">
                <a:latin typeface="Century Gothic" panose="020B0502020202020204" pitchFamily="34" charset="0"/>
              </a:rPr>
              <a:t>.</a:t>
            </a:r>
          </a:p>
          <a:p>
            <a:pPr marL="285750" indent="-285750" algn="just">
              <a:buFont typeface="Wingdings" panose="05000000000000000000" pitchFamily="2" charset="2"/>
              <a:buChar char="Ø"/>
            </a:pPr>
            <a:r>
              <a:rPr lang="en-US" dirty="0">
                <a:latin typeface="Century Gothic" panose="020B0502020202020204" pitchFamily="34" charset="0"/>
              </a:rPr>
              <a:t>The Arctic Ocean is the smallest and shallowest of the world's five major oceans</a:t>
            </a:r>
            <a:r>
              <a:rPr lang="en-US" dirty="0" smtClean="0">
                <a:latin typeface="Century Gothic" panose="020B0502020202020204" pitchFamily="34" charset="0"/>
              </a:rPr>
              <a:t>.</a:t>
            </a:r>
          </a:p>
          <a:p>
            <a:pPr marL="285750" indent="-285750" algn="just">
              <a:buFont typeface="Wingdings" panose="05000000000000000000" pitchFamily="2" charset="2"/>
              <a:buChar char="Ø"/>
            </a:pPr>
            <a:r>
              <a:rPr lang="en-US" dirty="0"/>
              <a:t>The Arctic Ocean occupies a roughly circular basin and covers an area of about 14,056,000 km</a:t>
            </a:r>
            <a:r>
              <a:rPr lang="en-US" baseline="30000" dirty="0"/>
              <a:t>2</a:t>
            </a:r>
            <a:r>
              <a:rPr lang="en-US" dirty="0"/>
              <a:t>(5,427,000 </a:t>
            </a:r>
            <a:r>
              <a:rPr lang="en-US" dirty="0" err="1"/>
              <a:t>sq</a:t>
            </a:r>
            <a:r>
              <a:rPr lang="en-US" dirty="0"/>
              <a:t> mi)</a:t>
            </a:r>
            <a:endParaRPr lang="en-US" dirty="0" smtClean="0">
              <a:latin typeface="Century Gothic" panose="020B0502020202020204" pitchFamily="34" charset="0"/>
            </a:endParaRPr>
          </a:p>
          <a:p>
            <a:pPr algn="just"/>
            <a:endParaRPr lang="en-US" dirty="0">
              <a:latin typeface="Century Gothic" panose="020B0502020202020204" pitchFamily="34" charset="0"/>
            </a:endParaRPr>
          </a:p>
        </p:txBody>
      </p:sp>
    </p:spTree>
    <p:extLst>
      <p:ext uri="{BB962C8B-B14F-4D97-AF65-F5344CB8AC3E}">
        <p14:creationId xmlns:p14="http://schemas.microsoft.com/office/powerpoint/2010/main" val="3153746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Atlantic Ocean</a:t>
            </a:r>
            <a:endParaRPr lang="en-US" dirty="0">
              <a:latin typeface="Arial Rounded MT Bold" panose="020F0704030504030204" pitchFamily="34" charset="0"/>
            </a:endParaRPr>
          </a:p>
        </p:txBody>
      </p:sp>
      <p:sp>
        <p:nvSpPr>
          <p:cNvPr id="6" name="Rounded Rectangle 5"/>
          <p:cNvSpPr/>
          <p:nvPr/>
        </p:nvSpPr>
        <p:spPr>
          <a:xfrm>
            <a:off x="5151550" y="1236373"/>
            <a:ext cx="4365938" cy="436593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lgn="just">
              <a:buFont typeface="Wingdings" panose="05000000000000000000" pitchFamily="2" charset="2"/>
              <a:buChar char="Ø"/>
            </a:pPr>
            <a:r>
              <a:rPr lang="en-US" dirty="0">
                <a:latin typeface="Century Gothic" panose="020B0502020202020204" pitchFamily="34" charset="0"/>
              </a:rPr>
              <a:t>The Atlantic Ocean is the second largest of the world's oceans with a total area of about 106,460,000 square kilometers (41,100,000 square miles</a:t>
            </a:r>
            <a:r>
              <a:rPr lang="en-US" dirty="0" smtClean="0">
                <a:latin typeface="Century Gothic" panose="020B0502020202020204" pitchFamily="34" charset="0"/>
              </a:rPr>
              <a:t>)</a:t>
            </a:r>
          </a:p>
          <a:p>
            <a:pPr marL="285750" indent="-285750" algn="just">
              <a:buFont typeface="Wingdings" panose="05000000000000000000" pitchFamily="2" charset="2"/>
              <a:buChar char="Ø"/>
            </a:pPr>
            <a:r>
              <a:rPr lang="en-US" dirty="0">
                <a:latin typeface="Century Gothic" panose="020B0502020202020204" pitchFamily="34" charset="0"/>
              </a:rPr>
              <a:t>It covers approximately 20 percent of the Earth's surface and about 29 percent of its water surface area. </a:t>
            </a:r>
            <a:endParaRPr lang="en-US" dirty="0" smtClean="0">
              <a:latin typeface="Century Gothic" panose="020B0502020202020204" pitchFamily="34" charset="0"/>
            </a:endParaRPr>
          </a:p>
          <a:p>
            <a:pPr marL="285750" indent="-285750" algn="just">
              <a:buFont typeface="Wingdings" panose="05000000000000000000" pitchFamily="2" charset="2"/>
              <a:buChar char="Ø"/>
            </a:pPr>
            <a:r>
              <a:rPr lang="en-US" dirty="0" smtClean="0">
                <a:latin typeface="Century Gothic" panose="020B0502020202020204" pitchFamily="34" charset="0"/>
              </a:rPr>
              <a:t>It </a:t>
            </a:r>
            <a:r>
              <a:rPr lang="en-US" dirty="0">
                <a:latin typeface="Century Gothic" panose="020B0502020202020204" pitchFamily="34" charset="0"/>
              </a:rPr>
              <a:t>separates the "Old World" from the "New </a:t>
            </a:r>
            <a:r>
              <a:rPr lang="en-US" dirty="0" smtClean="0">
                <a:latin typeface="Century Gothic" panose="020B0502020202020204" pitchFamily="34" charset="0"/>
              </a:rPr>
              <a:t>World“</a:t>
            </a:r>
          </a:p>
          <a:p>
            <a:pPr marL="285750" indent="-285750" algn="just">
              <a:buFont typeface="Wingdings" panose="05000000000000000000" pitchFamily="2" charset="2"/>
              <a:buChar char="Ø"/>
            </a:pPr>
            <a:r>
              <a:rPr lang="en-US" dirty="0">
                <a:latin typeface="Century Gothic" panose="020B0502020202020204" pitchFamily="34" charset="0"/>
              </a:rPr>
              <a:t>Max. depth: 8,486 m (27,841 </a:t>
            </a:r>
            <a:r>
              <a:rPr lang="en-US" dirty="0" err="1">
                <a:latin typeface="Century Gothic" panose="020B0502020202020204" pitchFamily="34" charset="0"/>
              </a:rPr>
              <a:t>ft</a:t>
            </a:r>
            <a:r>
              <a:rPr lang="en-US" dirty="0">
                <a:latin typeface="Century Gothic" panose="020B0502020202020204" pitchFamily="34" charset="0"/>
              </a:rPr>
              <a: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3848" y="1236372"/>
            <a:ext cx="4356897" cy="5137967"/>
          </a:xfrm>
          <a:prstGeom prst="rect">
            <a:avLst/>
          </a:prstGeom>
          <a:ln>
            <a:noFill/>
          </a:ln>
          <a:effectLst>
            <a:softEdge rad="112500"/>
          </a:effectLst>
        </p:spPr>
      </p:pic>
    </p:spTree>
    <p:extLst>
      <p:ext uri="{BB962C8B-B14F-4D97-AF65-F5344CB8AC3E}">
        <p14:creationId xmlns:p14="http://schemas.microsoft.com/office/powerpoint/2010/main" val="2427019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Indian Ocean</a:t>
            </a:r>
            <a:endParaRPr lang="en-US" dirty="0">
              <a:latin typeface="Arial Rounded MT Bold" panose="020F0704030504030204" pitchFamily="34" charset="0"/>
            </a:endParaRPr>
          </a:p>
        </p:txBody>
      </p:sp>
      <p:sp>
        <p:nvSpPr>
          <p:cNvPr id="6" name="Rounded Rectangle 5"/>
          <p:cNvSpPr/>
          <p:nvPr/>
        </p:nvSpPr>
        <p:spPr>
          <a:xfrm>
            <a:off x="5125792" y="1353860"/>
            <a:ext cx="4365938" cy="332117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lgn="just">
              <a:buFont typeface="Wingdings" panose="05000000000000000000" pitchFamily="2" charset="2"/>
              <a:buChar char="Ø"/>
            </a:pPr>
            <a:r>
              <a:rPr lang="en-US" dirty="0">
                <a:latin typeface="Century Gothic" panose="020B0502020202020204" pitchFamily="34" charset="0"/>
              </a:rPr>
              <a:t>The Indian Ocean is the third largest of the world's oceanic divisions, covering 70,560,000 km2 (27,240,000 </a:t>
            </a:r>
            <a:r>
              <a:rPr lang="en-US" dirty="0" err="1">
                <a:latin typeface="Century Gothic" panose="020B0502020202020204" pitchFamily="34" charset="0"/>
              </a:rPr>
              <a:t>sq</a:t>
            </a:r>
            <a:r>
              <a:rPr lang="en-US" dirty="0">
                <a:latin typeface="Century Gothic" panose="020B0502020202020204" pitchFamily="34" charset="0"/>
              </a:rPr>
              <a:t> mi) (approximately 20% of the water on the Earth's surface</a:t>
            </a:r>
            <a:r>
              <a:rPr lang="en-US" dirty="0" smtClean="0">
                <a:latin typeface="Century Gothic" panose="020B0502020202020204" pitchFamily="34" charset="0"/>
              </a:rPr>
              <a:t>)</a:t>
            </a:r>
          </a:p>
          <a:p>
            <a:pPr marL="285750" indent="-285750" algn="just">
              <a:buFont typeface="Wingdings" panose="05000000000000000000" pitchFamily="2" charset="2"/>
              <a:buChar char="Ø"/>
            </a:pPr>
            <a:r>
              <a:rPr lang="en-US" dirty="0">
                <a:latin typeface="Century Gothic" panose="020B0502020202020204" pitchFamily="34" charset="0"/>
              </a:rPr>
              <a:t>it has an average depth of 3,741 m (12,274 </a:t>
            </a:r>
            <a:r>
              <a:rPr lang="en-US" dirty="0" err="1">
                <a:latin typeface="Century Gothic" panose="020B0502020202020204" pitchFamily="34" charset="0"/>
              </a:rPr>
              <a:t>ft</a:t>
            </a:r>
            <a:r>
              <a:rPr lang="en-US" dirty="0">
                <a:latin typeface="Century Gothic" panose="020B0502020202020204" pitchFamily="34" charset="0"/>
              </a:rPr>
              <a:t>) and a maximum depth of 7,906 m (25,938 </a:t>
            </a:r>
            <a:r>
              <a:rPr lang="en-US" dirty="0" err="1">
                <a:latin typeface="Century Gothic" panose="020B0502020202020204" pitchFamily="34" charset="0"/>
              </a:rPr>
              <a:t>ft</a:t>
            </a:r>
            <a:r>
              <a:rPr lang="en-US" dirty="0">
                <a:latin typeface="Century Gothic" panose="020B0502020202020204" pitchFamily="34" charset="0"/>
              </a:rPr>
              <a:t>)</a:t>
            </a:r>
            <a:endParaRPr lang="en-US" dirty="0" smtClean="0">
              <a:latin typeface="Century Gothic" panose="020B0502020202020204" pitchFamily="34" charset="0"/>
            </a:endParaRPr>
          </a:p>
          <a:p>
            <a:pPr marL="285750" indent="-285750" algn="just">
              <a:buFont typeface="Wingdings" panose="05000000000000000000" pitchFamily="2" charset="2"/>
              <a:buChar char="Ø"/>
            </a:pPr>
            <a:endParaRPr lang="en-US" dirty="0">
              <a:latin typeface="Century Gothic" panose="020B0502020202020204" pitchFamily="34"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827" y="1353860"/>
            <a:ext cx="4594600" cy="4594600"/>
          </a:xfrm>
        </p:spPr>
      </p:pic>
    </p:spTree>
    <p:extLst>
      <p:ext uri="{BB962C8B-B14F-4D97-AF65-F5344CB8AC3E}">
        <p14:creationId xmlns:p14="http://schemas.microsoft.com/office/powerpoint/2010/main" val="295602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Pacific Ocean</a:t>
            </a:r>
            <a:endParaRPr lang="en-US" dirty="0">
              <a:latin typeface="Arial Rounded MT Bold" panose="020F0704030504030204" pitchFamily="34" charset="0"/>
            </a:endParaRPr>
          </a:p>
        </p:txBody>
      </p:sp>
      <p:sp>
        <p:nvSpPr>
          <p:cNvPr id="6" name="Rounded Rectangle 5"/>
          <p:cNvSpPr/>
          <p:nvPr/>
        </p:nvSpPr>
        <p:spPr>
          <a:xfrm>
            <a:off x="5177308" y="1353859"/>
            <a:ext cx="4404574" cy="509845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buFont typeface="Wingdings" panose="05000000000000000000" pitchFamily="2" charset="2"/>
              <a:buChar char="Ø"/>
            </a:pPr>
            <a:r>
              <a:rPr lang="en-US" dirty="0">
                <a:latin typeface="Century Gothic" panose="020B0502020202020204" pitchFamily="34" charset="0"/>
              </a:rPr>
              <a:t>The Pacific Ocean is the largest and deepest of Earth's oceanic divisions</a:t>
            </a:r>
            <a:r>
              <a:rPr lang="en-US" dirty="0" smtClean="0">
                <a:latin typeface="Century Gothic" panose="020B0502020202020204" pitchFamily="34" charset="0"/>
              </a:rPr>
              <a:t>.</a:t>
            </a:r>
          </a:p>
          <a:p>
            <a:pPr marL="285750" indent="-285750">
              <a:buFont typeface="Wingdings" panose="05000000000000000000" pitchFamily="2" charset="2"/>
              <a:buChar char="Ø"/>
            </a:pPr>
            <a:r>
              <a:rPr lang="en-US" dirty="0">
                <a:latin typeface="Century Gothic" panose="020B0502020202020204" pitchFamily="34" charset="0"/>
              </a:rPr>
              <a:t>Surface area 165,250,000 square kilometers (63,800,000 square miles</a:t>
            </a:r>
            <a:r>
              <a:rPr lang="en-US" dirty="0" smtClean="0">
                <a:latin typeface="Century Gothic" panose="020B0502020202020204" pitchFamily="34" charset="0"/>
              </a:rPr>
              <a:t>)</a:t>
            </a:r>
          </a:p>
          <a:p>
            <a:pPr marL="285750" indent="-285750">
              <a:buFont typeface="Wingdings" panose="05000000000000000000" pitchFamily="2" charset="2"/>
              <a:buChar char="Ø"/>
            </a:pPr>
            <a:r>
              <a:rPr lang="en-US" dirty="0" smtClean="0">
                <a:latin typeface="Century Gothic" panose="020B0502020202020204" pitchFamily="34" charset="0"/>
              </a:rPr>
              <a:t>It covers </a:t>
            </a:r>
            <a:r>
              <a:rPr lang="en-US" dirty="0">
                <a:latin typeface="Century Gothic" panose="020B0502020202020204" pitchFamily="34" charset="0"/>
              </a:rPr>
              <a:t>about 46% of Earth's water surface and about one-third of its total surface area, making it larger than all of Earth's land area combined</a:t>
            </a:r>
            <a:r>
              <a:rPr lang="en-US" dirty="0" smtClean="0">
                <a:latin typeface="Century Gothic" panose="020B0502020202020204" pitchFamily="34" charset="0"/>
              </a:rPr>
              <a:t>.</a:t>
            </a:r>
          </a:p>
          <a:p>
            <a:pPr marL="285750" indent="-285750">
              <a:buFont typeface="Wingdings" panose="05000000000000000000" pitchFamily="2" charset="2"/>
              <a:buChar char="Ø"/>
            </a:pPr>
            <a:r>
              <a:rPr lang="en-US" dirty="0">
                <a:latin typeface="Century Gothic" panose="020B0502020202020204" pitchFamily="34" charset="0"/>
              </a:rPr>
              <a:t>Its mean depth is 4,280 meters (14,040 feet). The Mariana Trench in the western North Pacific is the deepest point in the world, reaching a depth of 10,911 meters (35,797 feet).</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5929" y="1353859"/>
            <a:ext cx="4499406" cy="4499406"/>
          </a:xfrm>
        </p:spPr>
      </p:pic>
    </p:spTree>
    <p:extLst>
      <p:ext uri="{BB962C8B-B14F-4D97-AF65-F5344CB8AC3E}">
        <p14:creationId xmlns:p14="http://schemas.microsoft.com/office/powerpoint/2010/main" val="4173667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6772"/>
          </a:xfrm>
        </p:spPr>
        <p:txBody>
          <a:bodyPr>
            <a:normAutofit fontScale="90000"/>
          </a:bodyPr>
          <a:lstStyle/>
          <a:p>
            <a:r>
              <a:rPr lang="en-US" dirty="0" smtClean="0">
                <a:latin typeface="Arial Rounded MT Bold" panose="020F0704030504030204" pitchFamily="34" charset="0"/>
              </a:rPr>
              <a:t>Southern Ocean</a:t>
            </a:r>
            <a:endParaRPr lang="en-US" dirty="0">
              <a:latin typeface="Arial Rounded MT Bold" panose="020F0704030504030204" pitchFamily="34" charset="0"/>
            </a:endParaRPr>
          </a:p>
        </p:txBody>
      </p:sp>
      <p:sp>
        <p:nvSpPr>
          <p:cNvPr id="6" name="Rounded Rectangle 5"/>
          <p:cNvSpPr/>
          <p:nvPr/>
        </p:nvSpPr>
        <p:spPr>
          <a:xfrm>
            <a:off x="5190187" y="1650073"/>
            <a:ext cx="4404574" cy="2986321"/>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buFont typeface="Wingdings" panose="05000000000000000000" pitchFamily="2" charset="2"/>
              <a:buChar char="Ø"/>
            </a:pPr>
            <a:r>
              <a:rPr lang="en-US" dirty="0">
                <a:latin typeface="Century Gothic" panose="020B0502020202020204" pitchFamily="34" charset="0"/>
              </a:rPr>
              <a:t>The Southern Ocean, also known as the Antarctic </a:t>
            </a:r>
            <a:r>
              <a:rPr lang="en-US" dirty="0" smtClean="0">
                <a:latin typeface="Century Gothic" panose="020B0502020202020204" pitchFamily="34" charset="0"/>
              </a:rPr>
              <a:t>Ocean </a:t>
            </a:r>
            <a:r>
              <a:rPr lang="en-US" dirty="0">
                <a:latin typeface="Century Gothic" panose="020B0502020202020204" pitchFamily="34" charset="0"/>
              </a:rPr>
              <a:t>or the Austral </a:t>
            </a:r>
            <a:r>
              <a:rPr lang="en-US" dirty="0" smtClean="0">
                <a:latin typeface="Century Gothic" panose="020B0502020202020204" pitchFamily="34" charset="0"/>
              </a:rPr>
              <a:t>Ocean.</a:t>
            </a:r>
          </a:p>
          <a:p>
            <a:pPr marL="285750" indent="-285750">
              <a:buFont typeface="Wingdings" panose="05000000000000000000" pitchFamily="2" charset="2"/>
              <a:buChar char="Ø"/>
            </a:pPr>
            <a:r>
              <a:rPr lang="en-US" dirty="0" smtClean="0">
                <a:latin typeface="Century Gothic" panose="020B0502020202020204" pitchFamily="34" charset="0"/>
              </a:rPr>
              <a:t>It </a:t>
            </a:r>
            <a:r>
              <a:rPr lang="en-US" dirty="0">
                <a:latin typeface="Century Gothic" panose="020B0502020202020204" pitchFamily="34" charset="0"/>
              </a:rPr>
              <a:t>is regarded as the fourth-largest of the five principal oceanic </a:t>
            </a:r>
            <a:r>
              <a:rPr lang="en-US" dirty="0" smtClean="0">
                <a:latin typeface="Century Gothic" panose="020B0502020202020204" pitchFamily="34" charset="0"/>
              </a:rPr>
              <a:t>divisions.</a:t>
            </a:r>
          </a:p>
          <a:p>
            <a:pPr marL="285750" indent="-285750">
              <a:buFont typeface="Wingdings" panose="05000000000000000000" pitchFamily="2" charset="2"/>
              <a:buChar char="Ø"/>
            </a:pPr>
            <a:endParaRPr lang="en-US" dirty="0">
              <a:latin typeface="Century Gothic" panose="020B0502020202020204" pitchFamily="34" charset="0"/>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0583" y="1481070"/>
            <a:ext cx="4637447" cy="4637447"/>
          </a:xfrm>
        </p:spPr>
      </p:pic>
    </p:spTree>
    <p:extLst>
      <p:ext uri="{BB962C8B-B14F-4D97-AF65-F5344CB8AC3E}">
        <p14:creationId xmlns:p14="http://schemas.microsoft.com/office/powerpoint/2010/main" val="4106817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hlinkClick r:id="rId2"/>
              </a:rPr>
              <a:t>www.ecosystemforkids.com</a:t>
            </a:r>
            <a:r>
              <a:rPr lang="en-US" dirty="0" smtClean="0"/>
              <a:t/>
            </a:r>
            <a:br>
              <a:rPr lang="en-US" dirty="0" smtClean="0"/>
            </a:br>
            <a:r>
              <a:rPr lang="en-US" sz="2400" dirty="0" smtClean="0"/>
              <a:t>Science Games | Worksheets | PowerPoints</a:t>
            </a:r>
            <a:endParaRPr lang="en-US" sz="2400" dirty="0"/>
          </a:p>
        </p:txBody>
      </p:sp>
      <p:sp>
        <p:nvSpPr>
          <p:cNvPr id="3" name="Content Placeholder 2"/>
          <p:cNvSpPr>
            <a:spLocks noGrp="1"/>
          </p:cNvSpPr>
          <p:nvPr>
            <p:ph idx="1"/>
          </p:nvPr>
        </p:nvSpPr>
        <p:spPr>
          <a:xfrm>
            <a:off x="677334" y="2160590"/>
            <a:ext cx="8596668" cy="2668988"/>
          </a:xfrm>
        </p:spPr>
        <p:txBody>
          <a:bodyPr>
            <a:normAutofit/>
          </a:bodyPr>
          <a:lstStyle/>
          <a:p>
            <a:pPr marL="0" indent="0">
              <a:buNone/>
            </a:pPr>
            <a:r>
              <a:rPr lang="en-US" dirty="0" smtClean="0"/>
              <a:t>Sources of images</a:t>
            </a:r>
          </a:p>
          <a:p>
            <a:r>
              <a:rPr lang="en-US" sz="1100" dirty="0"/>
              <a:t>By CIA - CIA World </a:t>
            </a:r>
            <a:r>
              <a:rPr lang="en-US" sz="1100" dirty="0" err="1"/>
              <a:t>Factbook</a:t>
            </a:r>
            <a:r>
              <a:rPr lang="en-US" sz="1100" dirty="0"/>
              <a:t> (https://www.cia.gov/library/publications/the-world-factbook/geos/xq.html), Public Domain, </a:t>
            </a:r>
            <a:r>
              <a:rPr lang="en-US" sz="1100" u="sng" dirty="0">
                <a:hlinkClick r:id="rId3"/>
              </a:rPr>
              <a:t>https://</a:t>
            </a:r>
            <a:r>
              <a:rPr lang="en-US" sz="1100" u="sng" dirty="0" smtClean="0">
                <a:hlinkClick r:id="rId3"/>
              </a:rPr>
              <a:t>commons.wikimedia.org/w/index.php?curid=7627324</a:t>
            </a:r>
            <a:r>
              <a:rPr lang="en-US" sz="1100" dirty="0"/>
              <a:t> </a:t>
            </a:r>
          </a:p>
          <a:p>
            <a:r>
              <a:rPr lang="en-US" sz="1100" dirty="0"/>
              <a:t>By </a:t>
            </a:r>
            <a:r>
              <a:rPr lang="en-US" sz="1100" dirty="0" err="1"/>
              <a:t>Catrin</a:t>
            </a:r>
            <a:r>
              <a:rPr lang="en-US" sz="1100" dirty="0"/>
              <a:t> - Own work, Using GMT, CC BY-SA 3.0, </a:t>
            </a:r>
            <a:r>
              <a:rPr lang="en-US" sz="1100" u="sng" dirty="0">
                <a:hlinkClick r:id="rId4"/>
              </a:rPr>
              <a:t>https://</a:t>
            </a:r>
            <a:r>
              <a:rPr lang="en-US" sz="1100" u="sng" dirty="0" smtClean="0">
                <a:hlinkClick r:id="rId4"/>
              </a:rPr>
              <a:t>commons.wikimedia.org/w/index.php?curid=9777702</a:t>
            </a:r>
            <a:r>
              <a:rPr lang="en-US" sz="1100" dirty="0"/>
              <a:t> </a:t>
            </a:r>
          </a:p>
          <a:p>
            <a:r>
              <a:rPr lang="en-US" sz="1100" dirty="0"/>
              <a:t>By United States Central Intelligence Agency - The World </a:t>
            </a:r>
            <a:r>
              <a:rPr lang="en-US" sz="1100" dirty="0" err="1"/>
              <a:t>Factbook</a:t>
            </a:r>
            <a:r>
              <a:rPr lang="en-US" sz="1100" dirty="0"/>
              <a:t>, Public Domain, </a:t>
            </a:r>
            <a:r>
              <a:rPr lang="en-US" sz="1100" u="sng" dirty="0">
                <a:hlinkClick r:id="rId5"/>
              </a:rPr>
              <a:t>https://</a:t>
            </a:r>
            <a:r>
              <a:rPr lang="en-US" sz="1100" u="sng" dirty="0" smtClean="0">
                <a:hlinkClick r:id="rId5"/>
              </a:rPr>
              <a:t>commons.wikimedia.org/w/index.php?curid=89448</a:t>
            </a:r>
            <a:endParaRPr lang="en-US" sz="1100" dirty="0"/>
          </a:p>
          <a:p>
            <a:r>
              <a:rPr lang="en-US" sz="1100" dirty="0"/>
              <a:t>By CIA World </a:t>
            </a:r>
            <a:r>
              <a:rPr lang="en-US" sz="1100" dirty="0" err="1"/>
              <a:t>Factbook</a:t>
            </a:r>
            <a:r>
              <a:rPr lang="en-US" sz="1100" dirty="0"/>
              <a:t> - CIA World </a:t>
            </a:r>
            <a:r>
              <a:rPr lang="en-US" sz="1100" dirty="0" err="1"/>
              <a:t>Factbook</a:t>
            </a:r>
            <a:r>
              <a:rPr lang="en-US" sz="1100" dirty="0"/>
              <a:t>, Public Domain, </a:t>
            </a:r>
            <a:r>
              <a:rPr lang="en-US" sz="1100" u="sng" dirty="0">
                <a:hlinkClick r:id="rId6"/>
              </a:rPr>
              <a:t>https://</a:t>
            </a:r>
            <a:r>
              <a:rPr lang="en-US" sz="1100" u="sng" dirty="0" smtClean="0">
                <a:hlinkClick r:id="rId6"/>
              </a:rPr>
              <a:t>commons.wikimedia.org/w/index.php?curid=7627409</a:t>
            </a:r>
            <a:endParaRPr lang="en-US" sz="1100" dirty="0"/>
          </a:p>
          <a:p>
            <a:r>
              <a:rPr lang="en-US" sz="1100" dirty="0"/>
              <a:t>By </a:t>
            </a:r>
            <a:r>
              <a:rPr lang="en-US" sz="1100" dirty="0" err="1"/>
              <a:t>Connormah</a:t>
            </a:r>
            <a:r>
              <a:rPr lang="en-US" sz="1100" dirty="0"/>
              <a:t> - Own work by uploader, based on File:Location </a:t>
            </a:r>
            <a:r>
              <a:rPr lang="en-US" sz="1100" dirty="0" err="1"/>
              <a:t>Antarctica.svg</a:t>
            </a:r>
            <a:r>
              <a:rPr lang="en-US" sz="1100" dirty="0"/>
              <a:t>, CC BY-SA 3.0, https://commons.wikimedia.org/w/index.php?curid=8029654</a:t>
            </a:r>
          </a:p>
          <a:p>
            <a:endParaRPr lang="en-US" dirty="0"/>
          </a:p>
        </p:txBody>
      </p:sp>
    </p:spTree>
    <p:extLst>
      <p:ext uri="{BB962C8B-B14F-4D97-AF65-F5344CB8AC3E}">
        <p14:creationId xmlns:p14="http://schemas.microsoft.com/office/powerpoint/2010/main" val="3191349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53</TotalTime>
  <Words>383</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Arial Rounded MT Bold</vt:lpstr>
      <vt:lpstr>Century Gothic</vt:lpstr>
      <vt:lpstr>Trebuchet MS</vt:lpstr>
      <vt:lpstr>Wingdings</vt:lpstr>
      <vt:lpstr>Wingdings 3</vt:lpstr>
      <vt:lpstr>Facet</vt:lpstr>
      <vt:lpstr>Oceans</vt:lpstr>
      <vt:lpstr>What is an ocean ?</vt:lpstr>
      <vt:lpstr>Arctic Ocean</vt:lpstr>
      <vt:lpstr>Atlantic Ocean</vt:lpstr>
      <vt:lpstr>Indian Ocean</vt:lpstr>
      <vt:lpstr>Pacific Ocean</vt:lpstr>
      <vt:lpstr>Southern Ocean</vt:lpstr>
      <vt:lpstr>www.ecosystemforkids.com Science Games | Worksheets | PowerPoints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Oceans</dc:title>
  <dc:creator>Jude</dc:creator>
  <cp:lastModifiedBy>Jude</cp:lastModifiedBy>
  <cp:revision>11</cp:revision>
  <dcterms:created xsi:type="dcterms:W3CDTF">2018-05-18T12:55:34Z</dcterms:created>
  <dcterms:modified xsi:type="dcterms:W3CDTF">2018-05-18T13:49:33Z</dcterms:modified>
</cp:coreProperties>
</file>