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4630400" cy="8229600"/>
  <p:notesSz cx="8229600" cy="14630400"/>
  <p:embeddedFontLst>
    <p:embeddedFont>
      <p:font typeface="Arimo" panose="020B0604020202020204" charset="0"/>
      <p:regular r:id="rId30"/>
    </p:embeddedFont>
    <p:embeddedFont>
      <p:font typeface="Outfit Extra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5" d="100"/>
          <a:sy n="55" d="100"/>
        </p:scale>
        <p:origin x="6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31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19983"/>
            <a:ext cx="6012775"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Grade 10 Physics Unit 1</a:t>
            </a:r>
            <a:endParaRPr lang="en-US" sz="4450" dirty="0"/>
          </a:p>
        </p:txBody>
      </p:sp>
      <p:sp>
        <p:nvSpPr>
          <p:cNvPr id="4" name="Text 1"/>
          <p:cNvSpPr/>
          <p:nvPr/>
        </p:nvSpPr>
        <p:spPr>
          <a:xfrm>
            <a:off x="793790" y="3768923"/>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Explore the fundamental concepts of physics, from classical mechanics to modern quantum theory. Delve into the laws of motion, energy, and matter, and uncover the underlying principles that govern the natural world.</a:t>
            </a:r>
            <a:endParaRPr lang="en-US" sz="1750" dirty="0"/>
          </a:p>
        </p:txBody>
      </p:sp>
      <p:sp>
        <p:nvSpPr>
          <p:cNvPr id="5" name="Shape 2"/>
          <p:cNvSpPr/>
          <p:nvPr/>
        </p:nvSpPr>
        <p:spPr>
          <a:xfrm>
            <a:off x="793790" y="5129689"/>
            <a:ext cx="362903" cy="362903"/>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801410" y="5137309"/>
            <a:ext cx="347663" cy="347663"/>
          </a:xfrm>
          <a:prstGeom prst="rect">
            <a:avLst/>
          </a:prstGeom>
        </p:spPr>
      </p:pic>
      <p:sp>
        <p:nvSpPr>
          <p:cNvPr id="7" name="Text 3"/>
          <p:cNvSpPr/>
          <p:nvPr/>
        </p:nvSpPr>
        <p:spPr>
          <a:xfrm>
            <a:off x="1270040" y="5112782"/>
            <a:ext cx="1763316" cy="396835"/>
          </a:xfrm>
          <a:prstGeom prst="rect">
            <a:avLst/>
          </a:prstGeom>
          <a:noFill/>
          <a:ln/>
        </p:spPr>
        <p:txBody>
          <a:bodyPr wrap="none" lIns="0" tIns="0" rIns="0" bIns="0" rtlCol="0" anchor="t"/>
          <a:lstStyle/>
          <a:p>
            <a:pPr marL="0" indent="0" algn="l">
              <a:lnSpc>
                <a:spcPts val="3100"/>
              </a:lnSpc>
              <a:buNone/>
            </a:pPr>
            <a:r>
              <a:rPr lang="en-US" sz="2200" b="1" dirty="0">
                <a:solidFill>
                  <a:srgbClr val="2A2742"/>
                </a:solidFill>
                <a:latin typeface="Arimo Bold" pitchFamily="34" charset="0"/>
                <a:ea typeface="Arimo Bold" pitchFamily="34" charset="-122"/>
                <a:cs typeface="Arimo Bold" pitchFamily="34" charset="-120"/>
              </a:rPr>
              <a:t>www.ecosystemforkids.com</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73987"/>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Graphing Motion</a:t>
            </a:r>
            <a:endParaRPr lang="en-US" sz="4450" dirty="0"/>
          </a:p>
        </p:txBody>
      </p:sp>
      <p:sp>
        <p:nvSpPr>
          <p:cNvPr id="4" name="Text 1"/>
          <p:cNvSpPr/>
          <p:nvPr/>
        </p:nvSpPr>
        <p:spPr>
          <a:xfrm>
            <a:off x="793790" y="3422928"/>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Graphs are a powerful tool for visualizing and analyzing the motion of objects. By plotting position, velocity, and acceleration over time, we can gain insights into the dynamics of the system and make quantitative measurements.</a:t>
            </a:r>
            <a:endParaRPr lang="en-US" sz="1750" dirty="0"/>
          </a:p>
        </p:txBody>
      </p:sp>
      <p:sp>
        <p:nvSpPr>
          <p:cNvPr id="5" name="Text 2"/>
          <p:cNvSpPr/>
          <p:nvPr/>
        </p:nvSpPr>
        <p:spPr>
          <a:xfrm>
            <a:off x="793790" y="5129689"/>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Carefully constructing and interpreting these graphs is a key skill in physics and helps us understand how objects move in one dimension.</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677228"/>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Equations of Motion</a:t>
            </a:r>
            <a:endParaRPr lang="en-US" sz="4450" dirty="0"/>
          </a:p>
        </p:txBody>
      </p:sp>
      <p:sp>
        <p:nvSpPr>
          <p:cNvPr id="4" name="Shape 1"/>
          <p:cNvSpPr/>
          <p:nvPr/>
        </p:nvSpPr>
        <p:spPr>
          <a:xfrm>
            <a:off x="6605111" y="1726168"/>
            <a:ext cx="30480" cy="5826085"/>
          </a:xfrm>
          <a:prstGeom prst="roundRect">
            <a:avLst>
              <a:gd name="adj" fmla="val 312558"/>
            </a:avLst>
          </a:prstGeom>
          <a:solidFill>
            <a:srgbClr val="BDB8DF"/>
          </a:solidFill>
          <a:ln/>
        </p:spPr>
      </p:sp>
      <p:sp>
        <p:nvSpPr>
          <p:cNvPr id="5" name="Shape 2"/>
          <p:cNvSpPr/>
          <p:nvPr/>
        </p:nvSpPr>
        <p:spPr>
          <a:xfrm>
            <a:off x="6845022" y="2221230"/>
            <a:ext cx="793790" cy="30480"/>
          </a:xfrm>
          <a:prstGeom prst="roundRect">
            <a:avLst>
              <a:gd name="adj" fmla="val 312558"/>
            </a:avLst>
          </a:prstGeom>
          <a:solidFill>
            <a:srgbClr val="BDB8DF"/>
          </a:solidFill>
          <a:ln/>
        </p:spPr>
      </p:sp>
      <p:sp>
        <p:nvSpPr>
          <p:cNvPr id="6" name="Shape 3"/>
          <p:cNvSpPr/>
          <p:nvPr/>
        </p:nvSpPr>
        <p:spPr>
          <a:xfrm>
            <a:off x="6365200" y="1981319"/>
            <a:ext cx="510302" cy="510302"/>
          </a:xfrm>
          <a:prstGeom prst="roundRect">
            <a:avLst>
              <a:gd name="adj" fmla="val 18669"/>
            </a:avLst>
          </a:prstGeom>
          <a:solidFill>
            <a:srgbClr val="E9E6FA"/>
          </a:solidFill>
          <a:ln w="7620">
            <a:solidFill>
              <a:srgbClr val="BDB8DF"/>
            </a:solidFill>
            <a:prstDash val="solid"/>
          </a:ln>
        </p:spPr>
      </p:sp>
      <p:sp>
        <p:nvSpPr>
          <p:cNvPr id="7" name="Text 4"/>
          <p:cNvSpPr/>
          <p:nvPr/>
        </p:nvSpPr>
        <p:spPr>
          <a:xfrm>
            <a:off x="6553914" y="2066330"/>
            <a:ext cx="132755"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8" name="Text 5"/>
          <p:cNvSpPr/>
          <p:nvPr/>
        </p:nvSpPr>
        <p:spPr>
          <a:xfrm>
            <a:off x="7867888" y="1952982"/>
            <a:ext cx="3509010"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Displacement and Velocity</a:t>
            </a:r>
            <a:endParaRPr lang="en-US" sz="2200" dirty="0"/>
          </a:p>
        </p:txBody>
      </p:sp>
      <p:sp>
        <p:nvSpPr>
          <p:cNvPr id="9" name="Text 6"/>
          <p:cNvSpPr/>
          <p:nvPr/>
        </p:nvSpPr>
        <p:spPr>
          <a:xfrm>
            <a:off x="7867888" y="2443401"/>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equations for displacement and velocity are critical for understanding and analyzing one-dimensional motion.</a:t>
            </a:r>
            <a:endParaRPr lang="en-US" sz="1750" dirty="0"/>
          </a:p>
        </p:txBody>
      </p:sp>
      <p:sp>
        <p:nvSpPr>
          <p:cNvPr id="10" name="Shape 7"/>
          <p:cNvSpPr/>
          <p:nvPr/>
        </p:nvSpPr>
        <p:spPr>
          <a:xfrm>
            <a:off x="6845022" y="4117896"/>
            <a:ext cx="793790" cy="30480"/>
          </a:xfrm>
          <a:prstGeom prst="roundRect">
            <a:avLst>
              <a:gd name="adj" fmla="val 312558"/>
            </a:avLst>
          </a:prstGeom>
          <a:solidFill>
            <a:srgbClr val="BDB8DF"/>
          </a:solidFill>
          <a:ln/>
        </p:spPr>
      </p:sp>
      <p:sp>
        <p:nvSpPr>
          <p:cNvPr id="11" name="Shape 8"/>
          <p:cNvSpPr/>
          <p:nvPr/>
        </p:nvSpPr>
        <p:spPr>
          <a:xfrm>
            <a:off x="6365200" y="3877985"/>
            <a:ext cx="510302" cy="510302"/>
          </a:xfrm>
          <a:prstGeom prst="roundRect">
            <a:avLst>
              <a:gd name="adj" fmla="val 18669"/>
            </a:avLst>
          </a:prstGeom>
          <a:solidFill>
            <a:srgbClr val="E9E6FA"/>
          </a:solidFill>
          <a:ln w="7620">
            <a:solidFill>
              <a:srgbClr val="BDB8DF"/>
            </a:solidFill>
            <a:prstDash val="solid"/>
          </a:ln>
        </p:spPr>
      </p:sp>
      <p:sp>
        <p:nvSpPr>
          <p:cNvPr id="12" name="Text 9"/>
          <p:cNvSpPr/>
          <p:nvPr/>
        </p:nvSpPr>
        <p:spPr>
          <a:xfrm>
            <a:off x="6522363" y="3962995"/>
            <a:ext cx="195977"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3" name="Text 10"/>
          <p:cNvSpPr/>
          <p:nvPr/>
        </p:nvSpPr>
        <p:spPr>
          <a:xfrm>
            <a:off x="7867888" y="384964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Acceleration</a:t>
            </a:r>
            <a:endParaRPr lang="en-US" sz="2200" dirty="0"/>
          </a:p>
        </p:txBody>
      </p:sp>
      <p:sp>
        <p:nvSpPr>
          <p:cNvPr id="14" name="Text 11"/>
          <p:cNvSpPr/>
          <p:nvPr/>
        </p:nvSpPr>
        <p:spPr>
          <a:xfrm>
            <a:off x="7867888" y="4340066"/>
            <a:ext cx="5968722" cy="1088708"/>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Acceleration equations describe the rate of change in velocity, which is essential for predicting the motion of objects.</a:t>
            </a:r>
            <a:endParaRPr lang="en-US" sz="1750" dirty="0"/>
          </a:p>
        </p:txBody>
      </p:sp>
      <p:sp>
        <p:nvSpPr>
          <p:cNvPr id="15" name="Shape 12"/>
          <p:cNvSpPr/>
          <p:nvPr/>
        </p:nvSpPr>
        <p:spPr>
          <a:xfrm>
            <a:off x="6845022" y="6377464"/>
            <a:ext cx="793790" cy="30480"/>
          </a:xfrm>
          <a:prstGeom prst="roundRect">
            <a:avLst>
              <a:gd name="adj" fmla="val 312558"/>
            </a:avLst>
          </a:prstGeom>
          <a:solidFill>
            <a:srgbClr val="BDB8DF"/>
          </a:solidFill>
          <a:ln/>
        </p:spPr>
      </p:sp>
      <p:sp>
        <p:nvSpPr>
          <p:cNvPr id="16" name="Shape 13"/>
          <p:cNvSpPr/>
          <p:nvPr/>
        </p:nvSpPr>
        <p:spPr>
          <a:xfrm>
            <a:off x="6365200" y="6137553"/>
            <a:ext cx="510302" cy="510302"/>
          </a:xfrm>
          <a:prstGeom prst="roundRect">
            <a:avLst>
              <a:gd name="adj" fmla="val 18669"/>
            </a:avLst>
          </a:prstGeom>
          <a:solidFill>
            <a:srgbClr val="E9E6FA"/>
          </a:solidFill>
          <a:ln w="7620">
            <a:solidFill>
              <a:srgbClr val="BDB8DF"/>
            </a:solidFill>
            <a:prstDash val="solid"/>
          </a:ln>
        </p:spPr>
      </p:sp>
      <p:sp>
        <p:nvSpPr>
          <p:cNvPr id="17" name="Text 14"/>
          <p:cNvSpPr/>
          <p:nvPr/>
        </p:nvSpPr>
        <p:spPr>
          <a:xfrm>
            <a:off x="6523553" y="6222563"/>
            <a:ext cx="193596"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8" name="Text 15"/>
          <p:cNvSpPr/>
          <p:nvPr/>
        </p:nvSpPr>
        <p:spPr>
          <a:xfrm>
            <a:off x="7867888" y="610921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Problem Solving</a:t>
            </a:r>
            <a:endParaRPr lang="en-US" sz="2200" dirty="0"/>
          </a:p>
        </p:txBody>
      </p:sp>
      <p:sp>
        <p:nvSpPr>
          <p:cNvPr id="19" name="Text 16"/>
          <p:cNvSpPr/>
          <p:nvPr/>
        </p:nvSpPr>
        <p:spPr>
          <a:xfrm>
            <a:off x="7867888" y="6599634"/>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These equations can be rearranged and combined to solve a variety of physics problems involving motion.</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9852" y="1218962"/>
            <a:ext cx="5142190" cy="642699"/>
          </a:xfrm>
          <a:prstGeom prst="rect">
            <a:avLst/>
          </a:prstGeom>
          <a:noFill/>
          <a:ln/>
        </p:spPr>
        <p:txBody>
          <a:bodyPr wrap="none" lIns="0" tIns="0" rIns="0" bIns="0" rtlCol="0" anchor="t"/>
          <a:lstStyle/>
          <a:p>
            <a:pPr marL="0" indent="0">
              <a:lnSpc>
                <a:spcPts val="5050"/>
              </a:lnSpc>
              <a:buNone/>
            </a:pPr>
            <a:r>
              <a:rPr lang="en-US" sz="4000" b="1" dirty="0">
                <a:solidFill>
                  <a:srgbClr val="231971"/>
                </a:solidFill>
                <a:latin typeface="Outfit Extra Bold" pitchFamily="34" charset="0"/>
                <a:ea typeface="Outfit Extra Bold" pitchFamily="34" charset="-122"/>
                <a:cs typeface="Outfit Extra Bold" pitchFamily="34" charset="-120"/>
              </a:rPr>
              <a:t>Free Fall and Gravity</a:t>
            </a:r>
            <a:endParaRPr lang="en-US" sz="4000" dirty="0"/>
          </a:p>
        </p:txBody>
      </p:sp>
      <p:sp>
        <p:nvSpPr>
          <p:cNvPr id="4" name="Shape 1"/>
          <p:cNvSpPr/>
          <p:nvPr/>
        </p:nvSpPr>
        <p:spPr>
          <a:xfrm>
            <a:off x="719852" y="2401491"/>
            <a:ext cx="462796" cy="462796"/>
          </a:xfrm>
          <a:prstGeom prst="roundRect">
            <a:avLst>
              <a:gd name="adj" fmla="val 18667"/>
            </a:avLst>
          </a:prstGeom>
          <a:solidFill>
            <a:srgbClr val="E9E6FA"/>
          </a:solidFill>
          <a:ln w="7620">
            <a:solidFill>
              <a:srgbClr val="BDB8DF"/>
            </a:solidFill>
            <a:prstDash val="solid"/>
          </a:ln>
        </p:spPr>
      </p:sp>
      <p:sp>
        <p:nvSpPr>
          <p:cNvPr id="5" name="Text 2"/>
          <p:cNvSpPr/>
          <p:nvPr/>
        </p:nvSpPr>
        <p:spPr>
          <a:xfrm>
            <a:off x="891064" y="2478643"/>
            <a:ext cx="120372" cy="308491"/>
          </a:xfrm>
          <a:prstGeom prst="rect">
            <a:avLst/>
          </a:prstGeom>
          <a:noFill/>
          <a:ln/>
        </p:spPr>
        <p:txBody>
          <a:bodyPr wrap="none" lIns="0" tIns="0" rIns="0" bIns="0" rtlCol="0" anchor="t"/>
          <a:lstStyle/>
          <a:p>
            <a:pPr marL="0" indent="0" algn="ctr">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1</a:t>
            </a:r>
            <a:endParaRPr lang="en-US" sz="2400" dirty="0"/>
          </a:p>
        </p:txBody>
      </p:sp>
      <p:sp>
        <p:nvSpPr>
          <p:cNvPr id="6" name="Text 3"/>
          <p:cNvSpPr/>
          <p:nvPr/>
        </p:nvSpPr>
        <p:spPr>
          <a:xfrm>
            <a:off x="1388269" y="2401491"/>
            <a:ext cx="3080980" cy="642461"/>
          </a:xfrm>
          <a:prstGeom prst="rect">
            <a:avLst/>
          </a:prstGeom>
          <a:noFill/>
          <a:ln/>
        </p:spPr>
        <p:txBody>
          <a:bodyPr wrap="square" lIns="0" tIns="0" rIns="0" bIns="0" rtlCol="0" anchor="t"/>
          <a:lstStyle/>
          <a:p>
            <a:pPr marL="0" indent="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Acceleration Due to Gravity</a:t>
            </a:r>
            <a:endParaRPr lang="en-US" sz="2000" dirty="0"/>
          </a:p>
        </p:txBody>
      </p:sp>
      <p:sp>
        <p:nvSpPr>
          <p:cNvPr id="7" name="Text 4"/>
          <p:cNvSpPr/>
          <p:nvPr/>
        </p:nvSpPr>
        <p:spPr>
          <a:xfrm>
            <a:off x="1388269" y="3167301"/>
            <a:ext cx="3080980" cy="1645444"/>
          </a:xfrm>
          <a:prstGeom prst="rect">
            <a:avLst/>
          </a:prstGeom>
          <a:noFill/>
          <a:ln/>
        </p:spPr>
        <p:txBody>
          <a:bodyPr wrap="square" lIns="0" tIns="0" rIns="0" bIns="0" rtlCol="0" anchor="t"/>
          <a:lstStyle/>
          <a:p>
            <a:pPr marL="0" indent="0">
              <a:lnSpc>
                <a:spcPts val="2550"/>
              </a:lnSpc>
              <a:buNone/>
            </a:pPr>
            <a:r>
              <a:rPr lang="en-US" sz="1600" dirty="0">
                <a:solidFill>
                  <a:srgbClr val="2A2742"/>
                </a:solidFill>
                <a:latin typeface="Arimo" pitchFamily="34" charset="0"/>
                <a:ea typeface="Arimo" pitchFamily="34" charset="-122"/>
                <a:cs typeface="Arimo" pitchFamily="34" charset="-120"/>
              </a:rPr>
              <a:t>Objects in free fall experience a constant acceleration of approximately 9.8 m/s² towards the Earth's surface, known as the acceleration due to gravity.</a:t>
            </a:r>
            <a:endParaRPr lang="en-US" sz="1600" dirty="0"/>
          </a:p>
        </p:txBody>
      </p:sp>
      <p:sp>
        <p:nvSpPr>
          <p:cNvPr id="8" name="Shape 5"/>
          <p:cNvSpPr/>
          <p:nvPr/>
        </p:nvSpPr>
        <p:spPr>
          <a:xfrm>
            <a:off x="4674870" y="2401491"/>
            <a:ext cx="462796" cy="462796"/>
          </a:xfrm>
          <a:prstGeom prst="roundRect">
            <a:avLst>
              <a:gd name="adj" fmla="val 18667"/>
            </a:avLst>
          </a:prstGeom>
          <a:solidFill>
            <a:srgbClr val="E9E6FA"/>
          </a:solidFill>
          <a:ln w="7620">
            <a:solidFill>
              <a:srgbClr val="BDB8DF"/>
            </a:solidFill>
            <a:prstDash val="solid"/>
          </a:ln>
        </p:spPr>
      </p:sp>
      <p:sp>
        <p:nvSpPr>
          <p:cNvPr id="9" name="Text 6"/>
          <p:cNvSpPr/>
          <p:nvPr/>
        </p:nvSpPr>
        <p:spPr>
          <a:xfrm>
            <a:off x="4817388" y="2478643"/>
            <a:ext cx="177641" cy="308491"/>
          </a:xfrm>
          <a:prstGeom prst="rect">
            <a:avLst/>
          </a:prstGeom>
          <a:noFill/>
          <a:ln/>
        </p:spPr>
        <p:txBody>
          <a:bodyPr wrap="none" lIns="0" tIns="0" rIns="0" bIns="0" rtlCol="0" anchor="t"/>
          <a:lstStyle/>
          <a:p>
            <a:pPr marL="0" indent="0" algn="ctr">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2</a:t>
            </a:r>
            <a:endParaRPr lang="en-US" sz="2400" dirty="0"/>
          </a:p>
        </p:txBody>
      </p:sp>
      <p:sp>
        <p:nvSpPr>
          <p:cNvPr id="10" name="Text 7"/>
          <p:cNvSpPr/>
          <p:nvPr/>
        </p:nvSpPr>
        <p:spPr>
          <a:xfrm>
            <a:off x="5343287" y="2401491"/>
            <a:ext cx="2978825" cy="321231"/>
          </a:xfrm>
          <a:prstGeom prst="rect">
            <a:avLst/>
          </a:prstGeom>
          <a:noFill/>
          <a:ln/>
        </p:spPr>
        <p:txBody>
          <a:bodyPr wrap="none" lIns="0" tIns="0" rIns="0" bIns="0" rtlCol="0" anchor="t"/>
          <a:lstStyle/>
          <a:p>
            <a:pPr marL="0" indent="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Negligible Air Resistance</a:t>
            </a:r>
            <a:endParaRPr lang="en-US" sz="2000" dirty="0"/>
          </a:p>
        </p:txBody>
      </p:sp>
      <p:sp>
        <p:nvSpPr>
          <p:cNvPr id="11" name="Text 8"/>
          <p:cNvSpPr/>
          <p:nvPr/>
        </p:nvSpPr>
        <p:spPr>
          <a:xfrm>
            <a:off x="5343287" y="2846070"/>
            <a:ext cx="3080980" cy="1316355"/>
          </a:xfrm>
          <a:prstGeom prst="rect">
            <a:avLst/>
          </a:prstGeom>
          <a:noFill/>
          <a:ln/>
        </p:spPr>
        <p:txBody>
          <a:bodyPr wrap="square" lIns="0" tIns="0" rIns="0" bIns="0" rtlCol="0" anchor="t"/>
          <a:lstStyle/>
          <a:p>
            <a:pPr marL="0" indent="0">
              <a:lnSpc>
                <a:spcPts val="2550"/>
              </a:lnSpc>
              <a:buNone/>
            </a:pPr>
            <a:r>
              <a:rPr lang="en-US" sz="1600" dirty="0">
                <a:solidFill>
                  <a:srgbClr val="2A2742"/>
                </a:solidFill>
                <a:latin typeface="Arimo" pitchFamily="34" charset="0"/>
                <a:ea typeface="Arimo" pitchFamily="34" charset="-122"/>
                <a:cs typeface="Arimo" pitchFamily="34" charset="-120"/>
              </a:rPr>
              <a:t>In the absence of air resistance, all objects fall at the same rate, regardless of their mass or shape.</a:t>
            </a:r>
            <a:endParaRPr lang="en-US" sz="1600" dirty="0"/>
          </a:p>
        </p:txBody>
      </p:sp>
      <p:sp>
        <p:nvSpPr>
          <p:cNvPr id="12" name="Shape 9"/>
          <p:cNvSpPr/>
          <p:nvPr/>
        </p:nvSpPr>
        <p:spPr>
          <a:xfrm>
            <a:off x="719852" y="5249704"/>
            <a:ext cx="462796" cy="462796"/>
          </a:xfrm>
          <a:prstGeom prst="roundRect">
            <a:avLst>
              <a:gd name="adj" fmla="val 18667"/>
            </a:avLst>
          </a:prstGeom>
          <a:solidFill>
            <a:srgbClr val="E9E6FA"/>
          </a:solidFill>
          <a:ln w="7620">
            <a:solidFill>
              <a:srgbClr val="BDB8DF"/>
            </a:solidFill>
            <a:prstDash val="solid"/>
          </a:ln>
        </p:spPr>
      </p:sp>
      <p:sp>
        <p:nvSpPr>
          <p:cNvPr id="13" name="Text 10"/>
          <p:cNvSpPr/>
          <p:nvPr/>
        </p:nvSpPr>
        <p:spPr>
          <a:xfrm>
            <a:off x="863441" y="5326856"/>
            <a:ext cx="175498" cy="308491"/>
          </a:xfrm>
          <a:prstGeom prst="rect">
            <a:avLst/>
          </a:prstGeom>
          <a:noFill/>
          <a:ln/>
        </p:spPr>
        <p:txBody>
          <a:bodyPr wrap="none" lIns="0" tIns="0" rIns="0" bIns="0" rtlCol="0" anchor="t"/>
          <a:lstStyle/>
          <a:p>
            <a:pPr marL="0" indent="0" algn="ctr">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3</a:t>
            </a:r>
            <a:endParaRPr lang="en-US" sz="2400" dirty="0"/>
          </a:p>
        </p:txBody>
      </p:sp>
      <p:sp>
        <p:nvSpPr>
          <p:cNvPr id="14" name="Text 11"/>
          <p:cNvSpPr/>
          <p:nvPr/>
        </p:nvSpPr>
        <p:spPr>
          <a:xfrm>
            <a:off x="1388269" y="5249704"/>
            <a:ext cx="2571036" cy="321231"/>
          </a:xfrm>
          <a:prstGeom prst="rect">
            <a:avLst/>
          </a:prstGeom>
          <a:noFill/>
          <a:ln/>
        </p:spPr>
        <p:txBody>
          <a:bodyPr wrap="none" lIns="0" tIns="0" rIns="0" bIns="0" rtlCol="0" anchor="t"/>
          <a:lstStyle/>
          <a:p>
            <a:pPr marL="0" indent="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Equations of Motion</a:t>
            </a:r>
            <a:endParaRPr lang="en-US" sz="2000" dirty="0"/>
          </a:p>
        </p:txBody>
      </p:sp>
      <p:sp>
        <p:nvSpPr>
          <p:cNvPr id="15" name="Text 12"/>
          <p:cNvSpPr/>
          <p:nvPr/>
        </p:nvSpPr>
        <p:spPr>
          <a:xfrm>
            <a:off x="1388269" y="5694283"/>
            <a:ext cx="3080980" cy="1316355"/>
          </a:xfrm>
          <a:prstGeom prst="rect">
            <a:avLst/>
          </a:prstGeom>
          <a:noFill/>
          <a:ln/>
        </p:spPr>
        <p:txBody>
          <a:bodyPr wrap="square" lIns="0" tIns="0" rIns="0" bIns="0" rtlCol="0" anchor="t"/>
          <a:lstStyle/>
          <a:p>
            <a:pPr marL="0" indent="0">
              <a:lnSpc>
                <a:spcPts val="2550"/>
              </a:lnSpc>
              <a:buNone/>
            </a:pPr>
            <a:r>
              <a:rPr lang="en-US" sz="1600" dirty="0">
                <a:solidFill>
                  <a:srgbClr val="2A2742"/>
                </a:solidFill>
                <a:latin typeface="Arimo" pitchFamily="34" charset="0"/>
                <a:ea typeface="Arimo" pitchFamily="34" charset="-122"/>
                <a:cs typeface="Arimo" pitchFamily="34" charset="-120"/>
              </a:rPr>
              <a:t>The equations of motion can be used to describe the position, velocity, and acceleration of objects in free fall.</a:t>
            </a:r>
            <a:endParaRPr lang="en-US" sz="1600" dirty="0"/>
          </a:p>
        </p:txBody>
      </p:sp>
      <p:sp>
        <p:nvSpPr>
          <p:cNvPr id="16" name="Shape 13"/>
          <p:cNvSpPr/>
          <p:nvPr/>
        </p:nvSpPr>
        <p:spPr>
          <a:xfrm>
            <a:off x="4674870" y="5249704"/>
            <a:ext cx="462796" cy="462796"/>
          </a:xfrm>
          <a:prstGeom prst="roundRect">
            <a:avLst>
              <a:gd name="adj" fmla="val 18667"/>
            </a:avLst>
          </a:prstGeom>
          <a:solidFill>
            <a:srgbClr val="E9E6FA"/>
          </a:solidFill>
          <a:ln w="7620">
            <a:solidFill>
              <a:srgbClr val="BDB8DF"/>
            </a:solidFill>
            <a:prstDash val="solid"/>
          </a:ln>
        </p:spPr>
      </p:sp>
      <p:sp>
        <p:nvSpPr>
          <p:cNvPr id="17" name="Text 14"/>
          <p:cNvSpPr/>
          <p:nvPr/>
        </p:nvSpPr>
        <p:spPr>
          <a:xfrm>
            <a:off x="4811673" y="5326856"/>
            <a:ext cx="189071" cy="308491"/>
          </a:xfrm>
          <a:prstGeom prst="rect">
            <a:avLst/>
          </a:prstGeom>
          <a:noFill/>
          <a:ln/>
        </p:spPr>
        <p:txBody>
          <a:bodyPr wrap="none" lIns="0" tIns="0" rIns="0" bIns="0" rtlCol="0" anchor="t"/>
          <a:lstStyle/>
          <a:p>
            <a:pPr marL="0" indent="0" algn="ctr">
              <a:lnSpc>
                <a:spcPts val="2400"/>
              </a:lnSpc>
              <a:buNone/>
            </a:pPr>
            <a:r>
              <a:rPr lang="en-US" sz="2400" b="1" dirty="0">
                <a:solidFill>
                  <a:srgbClr val="2A2742"/>
                </a:solidFill>
                <a:latin typeface="Outfit Extra Bold" pitchFamily="34" charset="0"/>
                <a:ea typeface="Outfit Extra Bold" pitchFamily="34" charset="-122"/>
                <a:cs typeface="Outfit Extra Bold" pitchFamily="34" charset="-120"/>
              </a:rPr>
              <a:t>4</a:t>
            </a:r>
            <a:endParaRPr lang="en-US" sz="2400" dirty="0"/>
          </a:p>
        </p:txBody>
      </p:sp>
      <p:sp>
        <p:nvSpPr>
          <p:cNvPr id="18" name="Text 15"/>
          <p:cNvSpPr/>
          <p:nvPr/>
        </p:nvSpPr>
        <p:spPr>
          <a:xfrm>
            <a:off x="5343287" y="5249704"/>
            <a:ext cx="2930247" cy="321231"/>
          </a:xfrm>
          <a:prstGeom prst="rect">
            <a:avLst/>
          </a:prstGeom>
          <a:noFill/>
          <a:ln/>
        </p:spPr>
        <p:txBody>
          <a:bodyPr wrap="none" lIns="0" tIns="0" rIns="0" bIns="0" rtlCol="0" anchor="t"/>
          <a:lstStyle/>
          <a:p>
            <a:pPr marL="0" indent="0">
              <a:lnSpc>
                <a:spcPts val="2500"/>
              </a:lnSpc>
              <a:buNone/>
            </a:pPr>
            <a:r>
              <a:rPr lang="en-US" sz="2000" b="1" dirty="0">
                <a:solidFill>
                  <a:srgbClr val="2A2742"/>
                </a:solidFill>
                <a:latin typeface="Outfit Extra Bold" pitchFamily="34" charset="0"/>
                <a:ea typeface="Outfit Extra Bold" pitchFamily="34" charset="-122"/>
                <a:cs typeface="Outfit Extra Bold" pitchFamily="34" charset="-120"/>
              </a:rPr>
              <a:t>Real-World Applications</a:t>
            </a:r>
            <a:endParaRPr lang="en-US" sz="2000" dirty="0"/>
          </a:p>
        </p:txBody>
      </p:sp>
      <p:sp>
        <p:nvSpPr>
          <p:cNvPr id="19" name="Text 16"/>
          <p:cNvSpPr/>
          <p:nvPr/>
        </p:nvSpPr>
        <p:spPr>
          <a:xfrm>
            <a:off x="5343287" y="5694283"/>
            <a:ext cx="3080980" cy="1316355"/>
          </a:xfrm>
          <a:prstGeom prst="rect">
            <a:avLst/>
          </a:prstGeom>
          <a:noFill/>
          <a:ln/>
        </p:spPr>
        <p:txBody>
          <a:bodyPr wrap="square" lIns="0" tIns="0" rIns="0" bIns="0" rtlCol="0" anchor="t"/>
          <a:lstStyle/>
          <a:p>
            <a:pPr marL="0" indent="0">
              <a:lnSpc>
                <a:spcPts val="2550"/>
              </a:lnSpc>
              <a:buNone/>
            </a:pPr>
            <a:r>
              <a:rPr lang="en-US" sz="1600" dirty="0">
                <a:solidFill>
                  <a:srgbClr val="2A2742"/>
                </a:solidFill>
                <a:latin typeface="Arimo" pitchFamily="34" charset="0"/>
                <a:ea typeface="Arimo" pitchFamily="34" charset="-122"/>
                <a:cs typeface="Arimo" pitchFamily="34" charset="-120"/>
              </a:rPr>
              <a:t>Understanding free fall is crucial for applications like projectile motion, skydiving, and the design of various mechanical systems.</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993458"/>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Projectile Motion</a:t>
            </a:r>
            <a:endParaRPr lang="en-US" sz="4450" dirty="0"/>
          </a:p>
        </p:txBody>
      </p:sp>
      <p:sp>
        <p:nvSpPr>
          <p:cNvPr id="3" name="Text 1"/>
          <p:cNvSpPr/>
          <p:nvPr/>
        </p:nvSpPr>
        <p:spPr>
          <a:xfrm>
            <a:off x="793790" y="2246471"/>
            <a:ext cx="6244709"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Projectile motion is the motion of an object that is launched into the air and follows a curved path under the influence of gravity. This includes anything from a ball kicked on a soccer field to a rocket launched into space.</a:t>
            </a:r>
            <a:endParaRPr lang="en-US" sz="1750" dirty="0"/>
          </a:p>
        </p:txBody>
      </p:sp>
      <p:sp>
        <p:nvSpPr>
          <p:cNvPr id="4" name="Text 2"/>
          <p:cNvSpPr/>
          <p:nvPr/>
        </p:nvSpPr>
        <p:spPr>
          <a:xfrm>
            <a:off x="793790" y="3902154"/>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Key factors in projectile motion include initial velocity, launch angle, and the effects of gravity and air resistance on the object's trajectory.</a:t>
            </a:r>
            <a:endParaRPr lang="en-US" sz="1750" dirty="0"/>
          </a:p>
        </p:txBody>
      </p:sp>
      <p:pic>
        <p:nvPicPr>
          <p:cNvPr id="5" name="Image 0" descr="preencoded.png"/>
          <p:cNvPicPr>
            <a:picLocks noChangeAspect="1"/>
          </p:cNvPicPr>
          <p:nvPr/>
        </p:nvPicPr>
        <p:blipFill>
          <a:blip r:embed="rId3"/>
          <a:stretch>
            <a:fillRect/>
          </a:stretch>
        </p:blipFill>
        <p:spPr>
          <a:xfrm>
            <a:off x="7599521" y="2297549"/>
            <a:ext cx="6244709" cy="46834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269802"/>
            <a:ext cx="7396282"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Vectors and Vector Addition</a:t>
            </a:r>
            <a:endParaRPr lang="en-US" sz="4450" dirty="0"/>
          </a:p>
        </p:txBody>
      </p:sp>
      <p:sp>
        <p:nvSpPr>
          <p:cNvPr id="3" name="Text 1"/>
          <p:cNvSpPr/>
          <p:nvPr/>
        </p:nvSpPr>
        <p:spPr>
          <a:xfrm>
            <a:off x="793790" y="2545556"/>
            <a:ext cx="2845594" cy="708660"/>
          </a:xfrm>
          <a:prstGeom prst="rect">
            <a:avLst/>
          </a:prstGeom>
          <a:noFill/>
          <a:ln/>
        </p:spPr>
        <p:txBody>
          <a:bodyPr wrap="squar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Understanding Vectors</a:t>
            </a:r>
            <a:endParaRPr lang="en-US" sz="2200" dirty="0"/>
          </a:p>
        </p:txBody>
      </p:sp>
      <p:sp>
        <p:nvSpPr>
          <p:cNvPr id="4" name="Text 2"/>
          <p:cNvSpPr/>
          <p:nvPr/>
        </p:nvSpPr>
        <p:spPr>
          <a:xfrm>
            <a:off x="793790" y="3481030"/>
            <a:ext cx="2845594" cy="290322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Vectors are mathematical representations of quantities that have both magnitude (size) and direction. They are essential in describing motion, forces, and other physical phenomena.</a:t>
            </a:r>
            <a:endParaRPr lang="en-US" sz="1750" dirty="0"/>
          </a:p>
        </p:txBody>
      </p:sp>
      <p:sp>
        <p:nvSpPr>
          <p:cNvPr id="5" name="Text 3"/>
          <p:cNvSpPr/>
          <p:nvPr/>
        </p:nvSpPr>
        <p:spPr>
          <a:xfrm>
            <a:off x="4200406" y="254555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Vector Addition</a:t>
            </a:r>
            <a:endParaRPr lang="en-US" sz="2200" dirty="0"/>
          </a:p>
        </p:txBody>
      </p:sp>
      <p:sp>
        <p:nvSpPr>
          <p:cNvPr id="6" name="Text 4"/>
          <p:cNvSpPr/>
          <p:nvPr/>
        </p:nvSpPr>
        <p:spPr>
          <a:xfrm>
            <a:off x="4200406" y="3126700"/>
            <a:ext cx="2845594" cy="362902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Vectors can be added together to find a single resultant vector that represents the combined effect. This is done using the principles of vector addition, which account for both the magnitude and direction of the individual vectors.</a:t>
            </a:r>
            <a:endParaRPr lang="en-US" sz="1750" dirty="0"/>
          </a:p>
        </p:txBody>
      </p:sp>
      <p:sp>
        <p:nvSpPr>
          <p:cNvPr id="7" name="Text 5"/>
          <p:cNvSpPr/>
          <p:nvPr/>
        </p:nvSpPr>
        <p:spPr>
          <a:xfrm>
            <a:off x="7607022" y="2545556"/>
            <a:ext cx="2845594" cy="708660"/>
          </a:xfrm>
          <a:prstGeom prst="rect">
            <a:avLst/>
          </a:prstGeom>
          <a:noFill/>
          <a:ln/>
        </p:spPr>
        <p:txBody>
          <a:bodyPr wrap="squar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Components of Vectors</a:t>
            </a:r>
            <a:endParaRPr lang="en-US" sz="2200" dirty="0"/>
          </a:p>
        </p:txBody>
      </p:sp>
      <p:sp>
        <p:nvSpPr>
          <p:cNvPr id="8" name="Text 6"/>
          <p:cNvSpPr/>
          <p:nvPr/>
        </p:nvSpPr>
        <p:spPr>
          <a:xfrm>
            <a:off x="7607022" y="3481030"/>
            <a:ext cx="2845594" cy="254031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Vectors can be broken down into their horizontal and vertical components, which can then be used to calculate the overall magnitude and direction of the vector.</a:t>
            </a:r>
            <a:endParaRPr lang="en-US" sz="1750" dirty="0"/>
          </a:p>
        </p:txBody>
      </p:sp>
      <p:pic>
        <p:nvPicPr>
          <p:cNvPr id="9" name="Image 0" descr="preencoded.png"/>
          <p:cNvPicPr>
            <a:picLocks noChangeAspect="1"/>
          </p:cNvPicPr>
          <p:nvPr/>
        </p:nvPicPr>
        <p:blipFill>
          <a:blip r:embed="rId3"/>
          <a:stretch>
            <a:fillRect/>
          </a:stretch>
        </p:blipFill>
        <p:spPr>
          <a:xfrm>
            <a:off x="11013638" y="2573893"/>
            <a:ext cx="2845594" cy="21341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40569" y="597694"/>
            <a:ext cx="5749409" cy="661154"/>
          </a:xfrm>
          <a:prstGeom prst="rect">
            <a:avLst/>
          </a:prstGeom>
          <a:noFill/>
          <a:ln/>
        </p:spPr>
        <p:txBody>
          <a:bodyPr wrap="none" lIns="0" tIns="0" rIns="0" bIns="0" rtlCol="0" anchor="t"/>
          <a:lstStyle/>
          <a:p>
            <a:pPr marL="0" indent="0">
              <a:lnSpc>
                <a:spcPts val="5200"/>
              </a:lnSpc>
              <a:buNone/>
            </a:pPr>
            <a:r>
              <a:rPr lang="en-US" sz="4150" b="1" dirty="0">
                <a:solidFill>
                  <a:srgbClr val="231971"/>
                </a:solidFill>
                <a:latin typeface="Outfit Extra Bold" pitchFamily="34" charset="0"/>
                <a:ea typeface="Outfit Extra Bold" pitchFamily="34" charset="-122"/>
                <a:cs typeface="Outfit Extra Bold" pitchFamily="34" charset="-120"/>
              </a:rPr>
              <a:t>Components of Vectors</a:t>
            </a:r>
            <a:endParaRPr lang="en-US" sz="4150" dirty="0"/>
          </a:p>
        </p:txBody>
      </p:sp>
      <p:pic>
        <p:nvPicPr>
          <p:cNvPr id="3" name="Image 0" descr="preencoded.png"/>
          <p:cNvPicPr>
            <a:picLocks noChangeAspect="1"/>
          </p:cNvPicPr>
          <p:nvPr/>
        </p:nvPicPr>
        <p:blipFill>
          <a:blip r:embed="rId3"/>
          <a:stretch>
            <a:fillRect/>
          </a:stretch>
        </p:blipFill>
        <p:spPr>
          <a:xfrm>
            <a:off x="3214211" y="1681996"/>
            <a:ext cx="1627108" cy="1219081"/>
          </a:xfrm>
          <a:prstGeom prst="rect">
            <a:avLst/>
          </a:prstGeom>
        </p:spPr>
      </p:pic>
      <p:sp>
        <p:nvSpPr>
          <p:cNvPr id="4" name="Text 1"/>
          <p:cNvSpPr/>
          <p:nvPr/>
        </p:nvSpPr>
        <p:spPr>
          <a:xfrm>
            <a:off x="3976092" y="2231112"/>
            <a:ext cx="103227" cy="423029"/>
          </a:xfrm>
          <a:prstGeom prst="rect">
            <a:avLst/>
          </a:prstGeom>
          <a:noFill/>
          <a:ln/>
        </p:spPr>
        <p:txBody>
          <a:bodyPr wrap="none" lIns="0" tIns="0" rIns="0" bIns="0" rtlCol="0" anchor="t"/>
          <a:lstStyle/>
          <a:p>
            <a:pPr marL="0" indent="0" algn="ctr">
              <a:lnSpc>
                <a:spcPts val="3300"/>
              </a:lnSpc>
              <a:buNone/>
            </a:pPr>
            <a:r>
              <a:rPr lang="en-US" sz="2050" b="1" dirty="0">
                <a:solidFill>
                  <a:srgbClr val="2A2742"/>
                </a:solidFill>
                <a:latin typeface="Outfit Extra Bold" pitchFamily="34" charset="0"/>
                <a:ea typeface="Outfit Extra Bold" pitchFamily="34" charset="-122"/>
                <a:cs typeface="Outfit Extra Bold" pitchFamily="34" charset="-120"/>
              </a:rPr>
              <a:t>1</a:t>
            </a:r>
            <a:endParaRPr lang="en-US" sz="2050" dirty="0"/>
          </a:p>
        </p:txBody>
      </p:sp>
      <p:sp>
        <p:nvSpPr>
          <p:cNvPr id="5" name="Text 2"/>
          <p:cNvSpPr/>
          <p:nvPr/>
        </p:nvSpPr>
        <p:spPr>
          <a:xfrm>
            <a:off x="5052893" y="1893570"/>
            <a:ext cx="2644854" cy="330517"/>
          </a:xfrm>
          <a:prstGeom prst="rect">
            <a:avLst/>
          </a:prstGeom>
          <a:noFill/>
          <a:ln/>
        </p:spPr>
        <p:txBody>
          <a:bodyPr wrap="none" lIns="0" tIns="0" rIns="0" bIns="0" rtlCol="0" anchor="t"/>
          <a:lstStyle/>
          <a:p>
            <a:pPr marL="0" indent="0" algn="l">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Magnitude</a:t>
            </a:r>
            <a:endParaRPr lang="en-US" sz="2050" dirty="0"/>
          </a:p>
        </p:txBody>
      </p:sp>
      <p:sp>
        <p:nvSpPr>
          <p:cNvPr id="6" name="Text 3"/>
          <p:cNvSpPr/>
          <p:nvPr/>
        </p:nvSpPr>
        <p:spPr>
          <a:xfrm>
            <a:off x="5052893" y="2351008"/>
            <a:ext cx="5912287" cy="338495"/>
          </a:xfrm>
          <a:prstGeom prst="rect">
            <a:avLst/>
          </a:prstGeom>
          <a:noFill/>
          <a:ln/>
        </p:spPr>
        <p:txBody>
          <a:bodyPr wrap="none" lIns="0" tIns="0" rIns="0" bIns="0" rtlCol="0" anchor="t"/>
          <a:lstStyle/>
          <a:p>
            <a:pPr marL="0" indent="0" algn="l">
              <a:lnSpc>
                <a:spcPts val="2650"/>
              </a:lnSpc>
              <a:buNone/>
            </a:pPr>
            <a:r>
              <a:rPr lang="en-US" sz="1650" dirty="0">
                <a:solidFill>
                  <a:srgbClr val="2A2742"/>
                </a:solidFill>
                <a:latin typeface="Arimo" pitchFamily="34" charset="0"/>
                <a:ea typeface="Arimo" pitchFamily="34" charset="-122"/>
                <a:cs typeface="Arimo" pitchFamily="34" charset="-120"/>
              </a:rPr>
              <a:t>The scalar quantity representing the size or length of the vector</a:t>
            </a:r>
            <a:endParaRPr lang="en-US" sz="1650" dirty="0"/>
          </a:p>
        </p:txBody>
      </p:sp>
      <p:sp>
        <p:nvSpPr>
          <p:cNvPr id="7" name="Shape 4"/>
          <p:cNvSpPr/>
          <p:nvPr/>
        </p:nvSpPr>
        <p:spPr>
          <a:xfrm>
            <a:off x="4894183" y="2917984"/>
            <a:ext cx="8942784" cy="11430"/>
          </a:xfrm>
          <a:prstGeom prst="roundRect">
            <a:avLst>
              <a:gd name="adj" fmla="val 777506"/>
            </a:avLst>
          </a:prstGeom>
          <a:solidFill>
            <a:srgbClr val="BDB8DF"/>
          </a:solidFill>
          <a:ln/>
        </p:spPr>
      </p:sp>
      <p:pic>
        <p:nvPicPr>
          <p:cNvPr id="8" name="Image 1" descr="preencoded.png"/>
          <p:cNvPicPr>
            <a:picLocks noChangeAspect="1"/>
          </p:cNvPicPr>
          <p:nvPr/>
        </p:nvPicPr>
        <p:blipFill>
          <a:blip r:embed="rId4"/>
          <a:stretch>
            <a:fillRect/>
          </a:stretch>
        </p:blipFill>
        <p:spPr>
          <a:xfrm>
            <a:off x="2400657" y="2953941"/>
            <a:ext cx="3254335" cy="1219081"/>
          </a:xfrm>
          <a:prstGeom prst="rect">
            <a:avLst/>
          </a:prstGeom>
        </p:spPr>
      </p:pic>
      <p:sp>
        <p:nvSpPr>
          <p:cNvPr id="9" name="Text 5"/>
          <p:cNvSpPr/>
          <p:nvPr/>
        </p:nvSpPr>
        <p:spPr>
          <a:xfrm>
            <a:off x="3951565" y="3351967"/>
            <a:ext cx="152400" cy="423029"/>
          </a:xfrm>
          <a:prstGeom prst="rect">
            <a:avLst/>
          </a:prstGeom>
          <a:noFill/>
          <a:ln/>
        </p:spPr>
        <p:txBody>
          <a:bodyPr wrap="none" lIns="0" tIns="0" rIns="0" bIns="0" rtlCol="0" anchor="t"/>
          <a:lstStyle/>
          <a:p>
            <a:pPr marL="0" indent="0" algn="ctr">
              <a:lnSpc>
                <a:spcPts val="3300"/>
              </a:lnSpc>
              <a:buNone/>
            </a:pPr>
            <a:r>
              <a:rPr lang="en-US" sz="2050" b="1" dirty="0">
                <a:solidFill>
                  <a:srgbClr val="2A2742"/>
                </a:solidFill>
                <a:latin typeface="Outfit Extra Bold" pitchFamily="34" charset="0"/>
                <a:ea typeface="Outfit Extra Bold" pitchFamily="34" charset="-122"/>
                <a:cs typeface="Outfit Extra Bold" pitchFamily="34" charset="-120"/>
              </a:rPr>
              <a:t>2</a:t>
            </a:r>
            <a:endParaRPr lang="en-US" sz="2050" dirty="0"/>
          </a:p>
        </p:txBody>
      </p:sp>
      <p:sp>
        <p:nvSpPr>
          <p:cNvPr id="10" name="Text 6"/>
          <p:cNvSpPr/>
          <p:nvPr/>
        </p:nvSpPr>
        <p:spPr>
          <a:xfrm>
            <a:off x="5866567" y="3165515"/>
            <a:ext cx="2644854" cy="330517"/>
          </a:xfrm>
          <a:prstGeom prst="rect">
            <a:avLst/>
          </a:prstGeom>
          <a:noFill/>
          <a:ln/>
        </p:spPr>
        <p:txBody>
          <a:bodyPr wrap="none" lIns="0" tIns="0" rIns="0" bIns="0" rtlCol="0" anchor="t"/>
          <a:lstStyle/>
          <a:p>
            <a:pPr marL="0" indent="0" algn="l">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Direction</a:t>
            </a:r>
            <a:endParaRPr lang="en-US" sz="2050" dirty="0"/>
          </a:p>
        </p:txBody>
      </p:sp>
      <p:sp>
        <p:nvSpPr>
          <p:cNvPr id="11" name="Text 7"/>
          <p:cNvSpPr/>
          <p:nvPr/>
        </p:nvSpPr>
        <p:spPr>
          <a:xfrm>
            <a:off x="5866567" y="3622953"/>
            <a:ext cx="6288524" cy="338495"/>
          </a:xfrm>
          <a:prstGeom prst="rect">
            <a:avLst/>
          </a:prstGeom>
          <a:noFill/>
          <a:ln/>
        </p:spPr>
        <p:txBody>
          <a:bodyPr wrap="none" lIns="0" tIns="0" rIns="0" bIns="0" rtlCol="0" anchor="t"/>
          <a:lstStyle/>
          <a:p>
            <a:pPr marL="0" indent="0" algn="l">
              <a:lnSpc>
                <a:spcPts val="2650"/>
              </a:lnSpc>
              <a:buNone/>
            </a:pPr>
            <a:r>
              <a:rPr lang="en-US" sz="1650" dirty="0">
                <a:solidFill>
                  <a:srgbClr val="2A2742"/>
                </a:solidFill>
                <a:latin typeface="Arimo" pitchFamily="34" charset="0"/>
                <a:ea typeface="Arimo" pitchFamily="34" charset="-122"/>
                <a:cs typeface="Arimo" pitchFamily="34" charset="-120"/>
              </a:rPr>
              <a:t>The orientation of the vector in space, typically described by angles</a:t>
            </a:r>
            <a:endParaRPr lang="en-US" sz="1650" dirty="0"/>
          </a:p>
        </p:txBody>
      </p:sp>
      <p:sp>
        <p:nvSpPr>
          <p:cNvPr id="12" name="Shape 8"/>
          <p:cNvSpPr/>
          <p:nvPr/>
        </p:nvSpPr>
        <p:spPr>
          <a:xfrm>
            <a:off x="5707856" y="4189928"/>
            <a:ext cx="8129111" cy="11430"/>
          </a:xfrm>
          <a:prstGeom prst="roundRect">
            <a:avLst>
              <a:gd name="adj" fmla="val 777506"/>
            </a:avLst>
          </a:prstGeom>
          <a:solidFill>
            <a:srgbClr val="BDB8DF"/>
          </a:solidFill>
          <a:ln/>
        </p:spPr>
      </p:sp>
      <p:pic>
        <p:nvPicPr>
          <p:cNvPr id="13" name="Image 2" descr="preencoded.png"/>
          <p:cNvPicPr>
            <a:picLocks noChangeAspect="1"/>
          </p:cNvPicPr>
          <p:nvPr/>
        </p:nvPicPr>
        <p:blipFill>
          <a:blip r:embed="rId5"/>
          <a:stretch>
            <a:fillRect/>
          </a:stretch>
        </p:blipFill>
        <p:spPr>
          <a:xfrm>
            <a:off x="1586984" y="4225885"/>
            <a:ext cx="4881562" cy="1219081"/>
          </a:xfrm>
          <a:prstGeom prst="rect">
            <a:avLst/>
          </a:prstGeom>
        </p:spPr>
      </p:pic>
      <p:sp>
        <p:nvSpPr>
          <p:cNvPr id="14" name="Text 9"/>
          <p:cNvSpPr/>
          <p:nvPr/>
        </p:nvSpPr>
        <p:spPr>
          <a:xfrm>
            <a:off x="3952518" y="4623911"/>
            <a:ext cx="150495" cy="423029"/>
          </a:xfrm>
          <a:prstGeom prst="rect">
            <a:avLst/>
          </a:prstGeom>
          <a:noFill/>
          <a:ln/>
        </p:spPr>
        <p:txBody>
          <a:bodyPr wrap="none" lIns="0" tIns="0" rIns="0" bIns="0" rtlCol="0" anchor="t"/>
          <a:lstStyle/>
          <a:p>
            <a:pPr marL="0" indent="0" algn="ctr">
              <a:lnSpc>
                <a:spcPts val="3300"/>
              </a:lnSpc>
              <a:buNone/>
            </a:pPr>
            <a:r>
              <a:rPr lang="en-US" sz="2050" b="1" dirty="0">
                <a:solidFill>
                  <a:srgbClr val="2A2742"/>
                </a:solidFill>
                <a:latin typeface="Outfit Extra Bold" pitchFamily="34" charset="0"/>
                <a:ea typeface="Outfit Extra Bold" pitchFamily="34" charset="-122"/>
                <a:cs typeface="Outfit Extra Bold" pitchFamily="34" charset="-120"/>
              </a:rPr>
              <a:t>3</a:t>
            </a:r>
            <a:endParaRPr lang="en-US" sz="2050" dirty="0"/>
          </a:p>
        </p:txBody>
      </p:sp>
      <p:sp>
        <p:nvSpPr>
          <p:cNvPr id="15" name="Text 10"/>
          <p:cNvSpPr/>
          <p:nvPr/>
        </p:nvSpPr>
        <p:spPr>
          <a:xfrm>
            <a:off x="6680121" y="4437459"/>
            <a:ext cx="2644854" cy="330517"/>
          </a:xfrm>
          <a:prstGeom prst="rect">
            <a:avLst/>
          </a:prstGeom>
          <a:noFill/>
          <a:ln/>
        </p:spPr>
        <p:txBody>
          <a:bodyPr wrap="none" lIns="0" tIns="0" rIns="0" bIns="0" rtlCol="0" anchor="t"/>
          <a:lstStyle/>
          <a:p>
            <a:pPr marL="0" indent="0" algn="l">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X-Component</a:t>
            </a:r>
            <a:endParaRPr lang="en-US" sz="2050" dirty="0"/>
          </a:p>
        </p:txBody>
      </p:sp>
      <p:sp>
        <p:nvSpPr>
          <p:cNvPr id="16" name="Text 11"/>
          <p:cNvSpPr/>
          <p:nvPr/>
        </p:nvSpPr>
        <p:spPr>
          <a:xfrm>
            <a:off x="6680121" y="4894897"/>
            <a:ext cx="5077778" cy="338495"/>
          </a:xfrm>
          <a:prstGeom prst="rect">
            <a:avLst/>
          </a:prstGeom>
          <a:noFill/>
          <a:ln/>
        </p:spPr>
        <p:txBody>
          <a:bodyPr wrap="none" lIns="0" tIns="0" rIns="0" bIns="0" rtlCol="0" anchor="t"/>
          <a:lstStyle/>
          <a:p>
            <a:pPr marL="0" indent="0" algn="l">
              <a:lnSpc>
                <a:spcPts val="2650"/>
              </a:lnSpc>
              <a:buNone/>
            </a:pPr>
            <a:r>
              <a:rPr lang="en-US" sz="1650" dirty="0">
                <a:solidFill>
                  <a:srgbClr val="2A2742"/>
                </a:solidFill>
                <a:latin typeface="Arimo" pitchFamily="34" charset="0"/>
                <a:ea typeface="Arimo" pitchFamily="34" charset="-122"/>
                <a:cs typeface="Arimo" pitchFamily="34" charset="-120"/>
              </a:rPr>
              <a:t>The horizontal projection of the vector along the x-axis</a:t>
            </a:r>
            <a:endParaRPr lang="en-US" sz="1650" dirty="0"/>
          </a:p>
        </p:txBody>
      </p:sp>
      <p:sp>
        <p:nvSpPr>
          <p:cNvPr id="17" name="Shape 12"/>
          <p:cNvSpPr/>
          <p:nvPr/>
        </p:nvSpPr>
        <p:spPr>
          <a:xfrm>
            <a:off x="6521410" y="5461873"/>
            <a:ext cx="7315557" cy="11430"/>
          </a:xfrm>
          <a:prstGeom prst="roundRect">
            <a:avLst>
              <a:gd name="adj" fmla="val 777506"/>
            </a:avLst>
          </a:prstGeom>
          <a:solidFill>
            <a:srgbClr val="BDB8DF"/>
          </a:solidFill>
          <a:ln/>
        </p:spPr>
      </p:sp>
      <p:pic>
        <p:nvPicPr>
          <p:cNvPr id="18" name="Image 3" descr="preencoded.png"/>
          <p:cNvPicPr>
            <a:picLocks noChangeAspect="1"/>
          </p:cNvPicPr>
          <p:nvPr/>
        </p:nvPicPr>
        <p:blipFill>
          <a:blip r:embed="rId6"/>
          <a:stretch>
            <a:fillRect/>
          </a:stretch>
        </p:blipFill>
        <p:spPr>
          <a:xfrm>
            <a:off x="773430" y="5497830"/>
            <a:ext cx="6508790" cy="1219081"/>
          </a:xfrm>
          <a:prstGeom prst="rect">
            <a:avLst/>
          </a:prstGeom>
        </p:spPr>
      </p:pic>
      <p:sp>
        <p:nvSpPr>
          <p:cNvPr id="19" name="Text 13"/>
          <p:cNvSpPr/>
          <p:nvPr/>
        </p:nvSpPr>
        <p:spPr>
          <a:xfrm>
            <a:off x="3946684" y="5895856"/>
            <a:ext cx="162163" cy="423029"/>
          </a:xfrm>
          <a:prstGeom prst="rect">
            <a:avLst/>
          </a:prstGeom>
          <a:noFill/>
          <a:ln/>
        </p:spPr>
        <p:txBody>
          <a:bodyPr wrap="none" lIns="0" tIns="0" rIns="0" bIns="0" rtlCol="0" anchor="t"/>
          <a:lstStyle/>
          <a:p>
            <a:pPr marL="0" indent="0" algn="ctr">
              <a:lnSpc>
                <a:spcPts val="3300"/>
              </a:lnSpc>
              <a:buNone/>
            </a:pPr>
            <a:r>
              <a:rPr lang="en-US" sz="2050" b="1" dirty="0">
                <a:solidFill>
                  <a:srgbClr val="2A2742"/>
                </a:solidFill>
                <a:latin typeface="Outfit Extra Bold" pitchFamily="34" charset="0"/>
                <a:ea typeface="Outfit Extra Bold" pitchFamily="34" charset="-122"/>
                <a:cs typeface="Outfit Extra Bold" pitchFamily="34" charset="-120"/>
              </a:rPr>
              <a:t>4</a:t>
            </a:r>
            <a:endParaRPr lang="en-US" sz="2050" dirty="0"/>
          </a:p>
        </p:txBody>
      </p:sp>
      <p:sp>
        <p:nvSpPr>
          <p:cNvPr id="20" name="Text 14"/>
          <p:cNvSpPr/>
          <p:nvPr/>
        </p:nvSpPr>
        <p:spPr>
          <a:xfrm>
            <a:off x="7493794" y="5709404"/>
            <a:ext cx="2644854" cy="330517"/>
          </a:xfrm>
          <a:prstGeom prst="rect">
            <a:avLst/>
          </a:prstGeom>
          <a:noFill/>
          <a:ln/>
        </p:spPr>
        <p:txBody>
          <a:bodyPr wrap="none" lIns="0" tIns="0" rIns="0" bIns="0" rtlCol="0" anchor="t"/>
          <a:lstStyle/>
          <a:p>
            <a:pPr marL="0" indent="0" algn="l">
              <a:lnSpc>
                <a:spcPts val="2600"/>
              </a:lnSpc>
              <a:buNone/>
            </a:pPr>
            <a:r>
              <a:rPr lang="en-US" sz="2050" b="1" dirty="0">
                <a:solidFill>
                  <a:srgbClr val="2A2742"/>
                </a:solidFill>
                <a:latin typeface="Outfit Extra Bold" pitchFamily="34" charset="0"/>
                <a:ea typeface="Outfit Extra Bold" pitchFamily="34" charset="-122"/>
                <a:cs typeface="Outfit Extra Bold" pitchFamily="34" charset="-120"/>
              </a:rPr>
              <a:t>Y-Component</a:t>
            </a:r>
            <a:endParaRPr lang="en-US" sz="2050" dirty="0"/>
          </a:p>
        </p:txBody>
      </p:sp>
      <p:sp>
        <p:nvSpPr>
          <p:cNvPr id="21" name="Text 15"/>
          <p:cNvSpPr/>
          <p:nvPr/>
        </p:nvSpPr>
        <p:spPr>
          <a:xfrm>
            <a:off x="7493794" y="6166842"/>
            <a:ext cx="4830723" cy="338495"/>
          </a:xfrm>
          <a:prstGeom prst="rect">
            <a:avLst/>
          </a:prstGeom>
          <a:noFill/>
          <a:ln/>
        </p:spPr>
        <p:txBody>
          <a:bodyPr wrap="none" lIns="0" tIns="0" rIns="0" bIns="0" rtlCol="0" anchor="t"/>
          <a:lstStyle/>
          <a:p>
            <a:pPr marL="0" indent="0" algn="l">
              <a:lnSpc>
                <a:spcPts val="2650"/>
              </a:lnSpc>
              <a:buNone/>
            </a:pPr>
            <a:r>
              <a:rPr lang="en-US" sz="1650" dirty="0">
                <a:solidFill>
                  <a:srgbClr val="2A2742"/>
                </a:solidFill>
                <a:latin typeface="Arimo" pitchFamily="34" charset="0"/>
                <a:ea typeface="Arimo" pitchFamily="34" charset="-122"/>
                <a:cs typeface="Arimo" pitchFamily="34" charset="-120"/>
              </a:rPr>
              <a:t>The vertical projection of the vector along the y-axis</a:t>
            </a:r>
            <a:endParaRPr lang="en-US" sz="1650" dirty="0"/>
          </a:p>
        </p:txBody>
      </p:sp>
      <p:sp>
        <p:nvSpPr>
          <p:cNvPr id="22" name="Text 16"/>
          <p:cNvSpPr/>
          <p:nvPr/>
        </p:nvSpPr>
        <p:spPr>
          <a:xfrm>
            <a:off x="740569" y="6954917"/>
            <a:ext cx="13149262" cy="676989"/>
          </a:xfrm>
          <a:prstGeom prst="rect">
            <a:avLst/>
          </a:prstGeom>
          <a:noFill/>
          <a:ln/>
        </p:spPr>
        <p:txBody>
          <a:bodyPr wrap="square" lIns="0" tIns="0" rIns="0" bIns="0" rtlCol="0" anchor="t"/>
          <a:lstStyle/>
          <a:p>
            <a:pPr marL="0" indent="0">
              <a:lnSpc>
                <a:spcPts val="2650"/>
              </a:lnSpc>
              <a:buNone/>
            </a:pPr>
            <a:r>
              <a:rPr lang="en-US" sz="1650" dirty="0">
                <a:solidFill>
                  <a:srgbClr val="2A2742"/>
                </a:solidFill>
                <a:latin typeface="Arimo" pitchFamily="34" charset="0"/>
                <a:ea typeface="Arimo" pitchFamily="34" charset="-122"/>
                <a:cs typeface="Arimo" pitchFamily="34" charset="-120"/>
              </a:rPr>
              <a:t>Vectors have two key properties - magnitude and direction. To fully describe a vector, we can break it down into its component parts along the x and y axes. The x-component and y-component represent the horizontal and vertical projections of the vector, respectively.</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227427"/>
            <a:ext cx="6590586"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Newton's Laws of Motion</a:t>
            </a:r>
            <a:endParaRPr lang="en-US" sz="4450" dirty="0"/>
          </a:p>
        </p:txBody>
      </p:sp>
      <p:sp>
        <p:nvSpPr>
          <p:cNvPr id="4" name="Text 1"/>
          <p:cNvSpPr/>
          <p:nvPr/>
        </p:nvSpPr>
        <p:spPr>
          <a:xfrm>
            <a:off x="793790" y="4276368"/>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Understanding the fundamental principles that govern the motion of objects and the forces that act upon them.</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5301" y="872133"/>
            <a:ext cx="7678817" cy="650796"/>
          </a:xfrm>
          <a:prstGeom prst="rect">
            <a:avLst/>
          </a:prstGeom>
          <a:noFill/>
          <a:ln/>
        </p:spPr>
        <p:txBody>
          <a:bodyPr wrap="none" lIns="0" tIns="0" rIns="0" bIns="0" rtlCol="0" anchor="t"/>
          <a:lstStyle/>
          <a:p>
            <a:pPr marL="0" indent="0">
              <a:lnSpc>
                <a:spcPts val="5100"/>
              </a:lnSpc>
              <a:buNone/>
            </a:pPr>
            <a:r>
              <a:rPr lang="en-US" sz="4050" b="1" dirty="0">
                <a:solidFill>
                  <a:srgbClr val="231971"/>
                </a:solidFill>
                <a:latin typeface="Outfit Extra Bold" pitchFamily="34" charset="0"/>
                <a:ea typeface="Outfit Extra Bold" pitchFamily="34" charset="-122"/>
                <a:cs typeface="Outfit Extra Bold" pitchFamily="34" charset="-120"/>
              </a:rPr>
              <a:t>Forces and Free Body Diagrams</a:t>
            </a:r>
            <a:endParaRPr lang="en-US" sz="4050" dirty="0"/>
          </a:p>
        </p:txBody>
      </p:sp>
      <p:sp>
        <p:nvSpPr>
          <p:cNvPr id="4" name="Shape 1"/>
          <p:cNvSpPr/>
          <p:nvPr/>
        </p:nvSpPr>
        <p:spPr>
          <a:xfrm>
            <a:off x="6215301" y="1835229"/>
            <a:ext cx="3739039" cy="2880836"/>
          </a:xfrm>
          <a:prstGeom prst="roundRect">
            <a:avLst>
              <a:gd name="adj" fmla="val 3037"/>
            </a:avLst>
          </a:prstGeom>
          <a:solidFill>
            <a:srgbClr val="E9E6FA"/>
          </a:solidFill>
          <a:ln w="7620">
            <a:solidFill>
              <a:srgbClr val="BDB8DF"/>
            </a:solidFill>
            <a:prstDash val="solid"/>
          </a:ln>
        </p:spPr>
      </p:sp>
      <p:sp>
        <p:nvSpPr>
          <p:cNvPr id="5" name="Text 2"/>
          <p:cNvSpPr/>
          <p:nvPr/>
        </p:nvSpPr>
        <p:spPr>
          <a:xfrm>
            <a:off x="6431161" y="2051090"/>
            <a:ext cx="2673787" cy="325398"/>
          </a:xfrm>
          <a:prstGeom prst="rect">
            <a:avLst/>
          </a:prstGeom>
          <a:noFill/>
          <a:ln/>
        </p:spPr>
        <p:txBody>
          <a:bodyPr wrap="none" lIns="0" tIns="0" rIns="0" bIns="0" rtlCol="0" anchor="t"/>
          <a:lstStyle/>
          <a:p>
            <a:pPr marL="0" indent="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Understanding Forces</a:t>
            </a:r>
            <a:endParaRPr lang="en-US" sz="2000" dirty="0"/>
          </a:p>
        </p:txBody>
      </p:sp>
      <p:sp>
        <p:nvSpPr>
          <p:cNvPr id="6" name="Text 3"/>
          <p:cNvSpPr/>
          <p:nvPr/>
        </p:nvSpPr>
        <p:spPr>
          <a:xfrm>
            <a:off x="6431161" y="2501384"/>
            <a:ext cx="3307318" cy="1998821"/>
          </a:xfrm>
          <a:prstGeom prst="rect">
            <a:avLst/>
          </a:prstGeom>
          <a:noFill/>
          <a:ln/>
        </p:spPr>
        <p:txBody>
          <a:bodyPr wrap="square" lIns="0" tIns="0" rIns="0" bIns="0" rtlCol="0" anchor="t"/>
          <a:lstStyle/>
          <a:p>
            <a:pPr marL="0" indent="0">
              <a:lnSpc>
                <a:spcPts val="2600"/>
              </a:lnSpc>
              <a:buNone/>
            </a:pPr>
            <a:r>
              <a:rPr lang="en-US" sz="1600" dirty="0">
                <a:solidFill>
                  <a:srgbClr val="2A2742"/>
                </a:solidFill>
                <a:latin typeface="Arimo" pitchFamily="34" charset="0"/>
                <a:ea typeface="Arimo" pitchFamily="34" charset="-122"/>
                <a:cs typeface="Arimo" pitchFamily="34" charset="-120"/>
              </a:rPr>
              <a:t>Forces are interactions that can cause an object to change its velocity, shape, or direction. They are fundamental to understanding how objects move and interact in the physical world.</a:t>
            </a:r>
            <a:endParaRPr lang="en-US" sz="1600" dirty="0"/>
          </a:p>
        </p:txBody>
      </p:sp>
      <p:sp>
        <p:nvSpPr>
          <p:cNvPr id="7" name="Shape 4"/>
          <p:cNvSpPr/>
          <p:nvPr/>
        </p:nvSpPr>
        <p:spPr>
          <a:xfrm>
            <a:off x="10162580" y="1835229"/>
            <a:ext cx="3739039" cy="2880836"/>
          </a:xfrm>
          <a:prstGeom prst="roundRect">
            <a:avLst>
              <a:gd name="adj" fmla="val 3037"/>
            </a:avLst>
          </a:prstGeom>
          <a:solidFill>
            <a:srgbClr val="E9E6FA"/>
          </a:solidFill>
          <a:ln w="7620">
            <a:solidFill>
              <a:srgbClr val="BDB8DF"/>
            </a:solidFill>
            <a:prstDash val="solid"/>
          </a:ln>
        </p:spPr>
      </p:sp>
      <p:sp>
        <p:nvSpPr>
          <p:cNvPr id="8" name="Text 5"/>
          <p:cNvSpPr/>
          <p:nvPr/>
        </p:nvSpPr>
        <p:spPr>
          <a:xfrm>
            <a:off x="10378440" y="2051090"/>
            <a:ext cx="2603421" cy="325398"/>
          </a:xfrm>
          <a:prstGeom prst="rect">
            <a:avLst/>
          </a:prstGeom>
          <a:noFill/>
          <a:ln/>
        </p:spPr>
        <p:txBody>
          <a:bodyPr wrap="none" lIns="0" tIns="0" rIns="0" bIns="0" rtlCol="0" anchor="t"/>
          <a:lstStyle/>
          <a:p>
            <a:pPr marL="0" indent="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Free Body Diagrams</a:t>
            </a:r>
            <a:endParaRPr lang="en-US" sz="2000" dirty="0"/>
          </a:p>
        </p:txBody>
      </p:sp>
      <p:sp>
        <p:nvSpPr>
          <p:cNvPr id="9" name="Text 6"/>
          <p:cNvSpPr/>
          <p:nvPr/>
        </p:nvSpPr>
        <p:spPr>
          <a:xfrm>
            <a:off x="10378440" y="2501384"/>
            <a:ext cx="3307318" cy="1665684"/>
          </a:xfrm>
          <a:prstGeom prst="rect">
            <a:avLst/>
          </a:prstGeom>
          <a:noFill/>
          <a:ln/>
        </p:spPr>
        <p:txBody>
          <a:bodyPr wrap="square" lIns="0" tIns="0" rIns="0" bIns="0" rtlCol="0" anchor="t"/>
          <a:lstStyle/>
          <a:p>
            <a:pPr marL="0" indent="0">
              <a:lnSpc>
                <a:spcPts val="2600"/>
              </a:lnSpc>
              <a:buNone/>
            </a:pPr>
            <a:r>
              <a:rPr lang="en-US" sz="1600" dirty="0">
                <a:solidFill>
                  <a:srgbClr val="2A2742"/>
                </a:solidFill>
                <a:latin typeface="Arimo" pitchFamily="34" charset="0"/>
                <a:ea typeface="Arimo" pitchFamily="34" charset="-122"/>
                <a:cs typeface="Arimo" pitchFamily="34" charset="-120"/>
              </a:rPr>
              <a:t>A free body diagram is a visualization tool that shows all the forces acting on an object. It helps identify the net force and understand the object's motion.</a:t>
            </a:r>
            <a:endParaRPr lang="en-US" sz="1600" dirty="0"/>
          </a:p>
        </p:txBody>
      </p:sp>
      <p:sp>
        <p:nvSpPr>
          <p:cNvPr id="10" name="Shape 7"/>
          <p:cNvSpPr/>
          <p:nvPr/>
        </p:nvSpPr>
        <p:spPr>
          <a:xfrm>
            <a:off x="6215301" y="4924306"/>
            <a:ext cx="7686199" cy="2433161"/>
          </a:xfrm>
          <a:prstGeom prst="roundRect">
            <a:avLst>
              <a:gd name="adj" fmla="val 3595"/>
            </a:avLst>
          </a:prstGeom>
          <a:solidFill>
            <a:srgbClr val="E9E6FA"/>
          </a:solidFill>
          <a:ln w="7620">
            <a:solidFill>
              <a:srgbClr val="BDB8DF"/>
            </a:solidFill>
            <a:prstDash val="solid"/>
          </a:ln>
        </p:spPr>
      </p:sp>
      <p:sp>
        <p:nvSpPr>
          <p:cNvPr id="11" name="Text 8"/>
          <p:cNvSpPr/>
          <p:nvPr/>
        </p:nvSpPr>
        <p:spPr>
          <a:xfrm>
            <a:off x="6431161" y="5140166"/>
            <a:ext cx="2820591" cy="325398"/>
          </a:xfrm>
          <a:prstGeom prst="rect">
            <a:avLst/>
          </a:prstGeom>
          <a:noFill/>
          <a:ln/>
        </p:spPr>
        <p:txBody>
          <a:bodyPr wrap="none" lIns="0" tIns="0" rIns="0" bIns="0" rtlCol="0" anchor="t"/>
          <a:lstStyle/>
          <a:p>
            <a:pPr marL="0" indent="0">
              <a:lnSpc>
                <a:spcPts val="2550"/>
              </a:lnSpc>
              <a:buNone/>
            </a:pPr>
            <a:r>
              <a:rPr lang="en-US" sz="2000" b="1" dirty="0">
                <a:solidFill>
                  <a:srgbClr val="2A2742"/>
                </a:solidFill>
                <a:latin typeface="Outfit Extra Bold" pitchFamily="34" charset="0"/>
                <a:ea typeface="Outfit Extra Bold" pitchFamily="34" charset="-122"/>
                <a:cs typeface="Outfit Extra Bold" pitchFamily="34" charset="-120"/>
              </a:rPr>
              <a:t>Identifying Force Types</a:t>
            </a:r>
            <a:endParaRPr lang="en-US" sz="2000" dirty="0"/>
          </a:p>
        </p:txBody>
      </p:sp>
      <p:sp>
        <p:nvSpPr>
          <p:cNvPr id="12" name="Text 9"/>
          <p:cNvSpPr/>
          <p:nvPr/>
        </p:nvSpPr>
        <p:spPr>
          <a:xfrm>
            <a:off x="6431161" y="5590461"/>
            <a:ext cx="7254478" cy="3331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2A2742"/>
                </a:solidFill>
                <a:latin typeface="Arimo" pitchFamily="34" charset="0"/>
                <a:ea typeface="Arimo" pitchFamily="34" charset="-122"/>
                <a:cs typeface="Arimo" pitchFamily="34" charset="-120"/>
              </a:rPr>
              <a:t>Normal force</a:t>
            </a:r>
            <a:endParaRPr lang="en-US" sz="1600" dirty="0"/>
          </a:p>
        </p:txBody>
      </p:sp>
      <p:sp>
        <p:nvSpPr>
          <p:cNvPr id="13" name="Text 10"/>
          <p:cNvSpPr/>
          <p:nvPr/>
        </p:nvSpPr>
        <p:spPr>
          <a:xfrm>
            <a:off x="6431161" y="5996464"/>
            <a:ext cx="7254478" cy="3331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2A2742"/>
                </a:solidFill>
                <a:latin typeface="Arimo" pitchFamily="34" charset="0"/>
                <a:ea typeface="Arimo" pitchFamily="34" charset="-122"/>
                <a:cs typeface="Arimo" pitchFamily="34" charset="-120"/>
              </a:rPr>
              <a:t>Friction force</a:t>
            </a:r>
            <a:endParaRPr lang="en-US" sz="1600" dirty="0"/>
          </a:p>
        </p:txBody>
      </p:sp>
      <p:sp>
        <p:nvSpPr>
          <p:cNvPr id="14" name="Text 11"/>
          <p:cNvSpPr/>
          <p:nvPr/>
        </p:nvSpPr>
        <p:spPr>
          <a:xfrm>
            <a:off x="6431161" y="6402467"/>
            <a:ext cx="7254478" cy="3331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2A2742"/>
                </a:solidFill>
                <a:latin typeface="Arimo" pitchFamily="34" charset="0"/>
                <a:ea typeface="Arimo" pitchFamily="34" charset="-122"/>
                <a:cs typeface="Arimo" pitchFamily="34" charset="-120"/>
              </a:rPr>
              <a:t>Tension force</a:t>
            </a:r>
            <a:endParaRPr lang="en-US" sz="1600" dirty="0"/>
          </a:p>
        </p:txBody>
      </p:sp>
      <p:sp>
        <p:nvSpPr>
          <p:cNvPr id="15" name="Text 12"/>
          <p:cNvSpPr/>
          <p:nvPr/>
        </p:nvSpPr>
        <p:spPr>
          <a:xfrm>
            <a:off x="6431161" y="6808470"/>
            <a:ext cx="7254478" cy="333137"/>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2A2742"/>
                </a:solidFill>
                <a:latin typeface="Arimo" pitchFamily="34" charset="0"/>
                <a:ea typeface="Arimo" pitchFamily="34" charset="-122"/>
                <a:cs typeface="Arimo" pitchFamily="34" charset="-120"/>
              </a:rPr>
              <a:t>Gravitational force</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92536"/>
            <a:ext cx="7158157"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Friction and Normal Forces</a:t>
            </a:r>
            <a:endParaRPr lang="en-US" sz="4450" dirty="0"/>
          </a:p>
        </p:txBody>
      </p:sp>
      <p:sp>
        <p:nvSpPr>
          <p:cNvPr id="4" name="Text 1"/>
          <p:cNvSpPr/>
          <p:nvPr/>
        </p:nvSpPr>
        <p:spPr>
          <a:xfrm>
            <a:off x="793790" y="3241477"/>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Friction is the force that opposes the relative motion between two surfaces in contact. The normal force is the force exerted perpendicular to the surfaces in contact. The combination of these forces determines the behavior of objects in motion.</a:t>
            </a:r>
            <a:endParaRPr lang="en-US" sz="1750" dirty="0"/>
          </a:p>
        </p:txBody>
      </p:sp>
      <p:sp>
        <p:nvSpPr>
          <p:cNvPr id="5" name="Text 2"/>
          <p:cNvSpPr/>
          <p:nvPr/>
        </p:nvSpPr>
        <p:spPr>
          <a:xfrm>
            <a:off x="793790" y="4948238"/>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Friction acts in the opposite direction of motion and depends on the coefficient of friction and the normal force. The normal force is equal to the weight of the object and acts perpendicular to the surface.</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663059"/>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Work and Energy</a:t>
            </a:r>
            <a:endParaRPr lang="en-US" sz="4450" dirty="0"/>
          </a:p>
        </p:txBody>
      </p:sp>
      <p:pic>
        <p:nvPicPr>
          <p:cNvPr id="3" name="Image 0" descr="preencoded.png"/>
          <p:cNvPicPr>
            <a:picLocks noChangeAspect="1"/>
          </p:cNvPicPr>
          <p:nvPr/>
        </p:nvPicPr>
        <p:blipFill>
          <a:blip r:embed="rId3"/>
          <a:stretch>
            <a:fillRect/>
          </a:stretch>
        </p:blipFill>
        <p:spPr>
          <a:xfrm>
            <a:off x="2978348" y="1825466"/>
            <a:ext cx="2152055" cy="1306949"/>
          </a:xfrm>
          <a:prstGeom prst="rect">
            <a:avLst/>
          </a:prstGeom>
        </p:spPr>
      </p:pic>
      <p:sp>
        <p:nvSpPr>
          <p:cNvPr id="4" name="Text 1"/>
          <p:cNvSpPr/>
          <p:nvPr/>
        </p:nvSpPr>
        <p:spPr>
          <a:xfrm>
            <a:off x="3999071" y="2414111"/>
            <a:ext cx="110609"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1</a:t>
            </a:r>
            <a:endParaRPr lang="en-US" sz="2200" dirty="0"/>
          </a:p>
        </p:txBody>
      </p:sp>
      <p:sp>
        <p:nvSpPr>
          <p:cNvPr id="5" name="Text 2"/>
          <p:cNvSpPr/>
          <p:nvPr/>
        </p:nvSpPr>
        <p:spPr>
          <a:xfrm>
            <a:off x="5357217" y="205228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Work</a:t>
            </a:r>
            <a:endParaRPr lang="en-US" sz="2200" dirty="0"/>
          </a:p>
        </p:txBody>
      </p:sp>
      <p:sp>
        <p:nvSpPr>
          <p:cNvPr id="6" name="Text 3"/>
          <p:cNvSpPr/>
          <p:nvPr/>
        </p:nvSpPr>
        <p:spPr>
          <a:xfrm>
            <a:off x="5357217" y="2542699"/>
            <a:ext cx="7069574"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transfer of energy through the application of force over a distance.</a:t>
            </a:r>
            <a:endParaRPr lang="en-US" sz="1750" dirty="0"/>
          </a:p>
        </p:txBody>
      </p:sp>
      <p:sp>
        <p:nvSpPr>
          <p:cNvPr id="7" name="Shape 4"/>
          <p:cNvSpPr/>
          <p:nvPr/>
        </p:nvSpPr>
        <p:spPr>
          <a:xfrm>
            <a:off x="5187077" y="3145512"/>
            <a:ext cx="8592860" cy="15240"/>
          </a:xfrm>
          <a:prstGeom prst="roundRect">
            <a:avLst>
              <a:gd name="adj" fmla="val 625116"/>
            </a:avLst>
          </a:prstGeom>
          <a:solidFill>
            <a:srgbClr val="BDB8DF"/>
          </a:solidFill>
          <a:ln/>
        </p:spPr>
      </p:sp>
      <p:pic>
        <p:nvPicPr>
          <p:cNvPr id="8" name="Image 1" descr="preencoded.png"/>
          <p:cNvPicPr>
            <a:picLocks noChangeAspect="1"/>
          </p:cNvPicPr>
          <p:nvPr/>
        </p:nvPicPr>
        <p:blipFill>
          <a:blip r:embed="rId4"/>
          <a:stretch>
            <a:fillRect/>
          </a:stretch>
        </p:blipFill>
        <p:spPr>
          <a:xfrm>
            <a:off x="1902381" y="3189089"/>
            <a:ext cx="4304109" cy="1306949"/>
          </a:xfrm>
          <a:prstGeom prst="rect">
            <a:avLst/>
          </a:prstGeom>
        </p:spPr>
      </p:pic>
      <p:sp>
        <p:nvSpPr>
          <p:cNvPr id="9" name="Text 5"/>
          <p:cNvSpPr/>
          <p:nvPr/>
        </p:nvSpPr>
        <p:spPr>
          <a:xfrm>
            <a:off x="3972758" y="3615809"/>
            <a:ext cx="163235"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2</a:t>
            </a:r>
            <a:endParaRPr lang="en-US" sz="2200" dirty="0"/>
          </a:p>
        </p:txBody>
      </p:sp>
      <p:sp>
        <p:nvSpPr>
          <p:cNvPr id="10" name="Text 6"/>
          <p:cNvSpPr/>
          <p:nvPr/>
        </p:nvSpPr>
        <p:spPr>
          <a:xfrm>
            <a:off x="6433304" y="341590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Kinetic Energy</a:t>
            </a:r>
            <a:endParaRPr lang="en-US" sz="2200" dirty="0"/>
          </a:p>
        </p:txBody>
      </p:sp>
      <p:sp>
        <p:nvSpPr>
          <p:cNvPr id="11" name="Text 7"/>
          <p:cNvSpPr/>
          <p:nvPr/>
        </p:nvSpPr>
        <p:spPr>
          <a:xfrm>
            <a:off x="6433304" y="3906322"/>
            <a:ext cx="6251496"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energy of motion, based on an object's mass and velocity.</a:t>
            </a:r>
            <a:endParaRPr lang="en-US" sz="1750" dirty="0"/>
          </a:p>
        </p:txBody>
      </p:sp>
      <p:sp>
        <p:nvSpPr>
          <p:cNvPr id="12" name="Shape 8"/>
          <p:cNvSpPr/>
          <p:nvPr/>
        </p:nvSpPr>
        <p:spPr>
          <a:xfrm>
            <a:off x="6263164" y="4509135"/>
            <a:ext cx="7516773" cy="15240"/>
          </a:xfrm>
          <a:prstGeom prst="roundRect">
            <a:avLst>
              <a:gd name="adj" fmla="val 625116"/>
            </a:avLst>
          </a:prstGeom>
          <a:solidFill>
            <a:srgbClr val="BDB8DF"/>
          </a:solidFill>
          <a:ln/>
        </p:spPr>
      </p:sp>
      <p:pic>
        <p:nvPicPr>
          <p:cNvPr id="13" name="Image 2" descr="preencoded.png"/>
          <p:cNvPicPr>
            <a:picLocks noChangeAspect="1"/>
          </p:cNvPicPr>
          <p:nvPr/>
        </p:nvPicPr>
        <p:blipFill>
          <a:blip r:embed="rId5"/>
          <a:stretch>
            <a:fillRect/>
          </a:stretch>
        </p:blipFill>
        <p:spPr>
          <a:xfrm>
            <a:off x="826294" y="4552712"/>
            <a:ext cx="6456164" cy="1306949"/>
          </a:xfrm>
          <a:prstGeom prst="rect">
            <a:avLst/>
          </a:prstGeom>
        </p:spPr>
      </p:pic>
      <p:sp>
        <p:nvSpPr>
          <p:cNvPr id="14" name="Text 9"/>
          <p:cNvSpPr/>
          <p:nvPr/>
        </p:nvSpPr>
        <p:spPr>
          <a:xfrm>
            <a:off x="3973592" y="4979432"/>
            <a:ext cx="161330"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3</a:t>
            </a:r>
            <a:endParaRPr lang="en-US" sz="2200" dirty="0"/>
          </a:p>
        </p:txBody>
      </p:sp>
      <p:sp>
        <p:nvSpPr>
          <p:cNvPr id="15" name="Text 10"/>
          <p:cNvSpPr/>
          <p:nvPr/>
        </p:nvSpPr>
        <p:spPr>
          <a:xfrm>
            <a:off x="7509272" y="477952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Potential Energy</a:t>
            </a:r>
            <a:endParaRPr lang="en-US" sz="2200" dirty="0"/>
          </a:p>
        </p:txBody>
      </p:sp>
      <p:sp>
        <p:nvSpPr>
          <p:cNvPr id="16" name="Text 11"/>
          <p:cNvSpPr/>
          <p:nvPr/>
        </p:nvSpPr>
        <p:spPr>
          <a:xfrm>
            <a:off x="7509272" y="5269944"/>
            <a:ext cx="5960626"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stored energy an object has due to its position or state.</a:t>
            </a:r>
            <a:endParaRPr lang="en-US" sz="1750" dirty="0"/>
          </a:p>
        </p:txBody>
      </p:sp>
      <p:sp>
        <p:nvSpPr>
          <p:cNvPr id="17" name="Text 12"/>
          <p:cNvSpPr/>
          <p:nvPr/>
        </p:nvSpPr>
        <p:spPr>
          <a:xfrm>
            <a:off x="793790" y="6114812"/>
            <a:ext cx="13042821"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Work is a fundamental concept in physics, representing the transfer of energy through the application of force over a distance. This energy can manifest as kinetic energy, the energy of motion, or potential energy, the stored energy an object has due to its position or state. Understanding the relationship between work, kinetic energy, and potential energy is crucial for analyzing and predicting the behavior of physical systems.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0770" y="530543"/>
            <a:ext cx="5110401" cy="602099"/>
          </a:xfrm>
          <a:prstGeom prst="rect">
            <a:avLst/>
          </a:prstGeom>
          <a:noFill/>
          <a:ln/>
        </p:spPr>
        <p:txBody>
          <a:bodyPr wrap="none" lIns="0" tIns="0" rIns="0" bIns="0" rtlCol="0" anchor="t"/>
          <a:lstStyle/>
          <a:p>
            <a:pPr marL="0" indent="0">
              <a:lnSpc>
                <a:spcPts val="4700"/>
              </a:lnSpc>
              <a:buNone/>
            </a:pPr>
            <a:r>
              <a:rPr lang="en-US" sz="3750" b="1" dirty="0">
                <a:solidFill>
                  <a:srgbClr val="231971"/>
                </a:solidFill>
                <a:latin typeface="Outfit Extra Bold" pitchFamily="34" charset="0"/>
                <a:ea typeface="Outfit Extra Bold" pitchFamily="34" charset="-122"/>
                <a:cs typeface="Outfit Extra Bold" pitchFamily="34" charset="-120"/>
              </a:rPr>
              <a:t>Introduction to Physics</a:t>
            </a:r>
            <a:endParaRPr lang="en-US" sz="3750" dirty="0"/>
          </a:p>
        </p:txBody>
      </p:sp>
      <p:pic>
        <p:nvPicPr>
          <p:cNvPr id="4" name="Image 1" descr="preencoded.png"/>
          <p:cNvPicPr>
            <a:picLocks noChangeAspect="1"/>
          </p:cNvPicPr>
          <p:nvPr/>
        </p:nvPicPr>
        <p:blipFill>
          <a:blip r:embed="rId4"/>
          <a:stretch>
            <a:fillRect/>
          </a:stretch>
        </p:blipFill>
        <p:spPr>
          <a:xfrm>
            <a:off x="6160770" y="1421606"/>
            <a:ext cx="481608" cy="481608"/>
          </a:xfrm>
          <a:prstGeom prst="rect">
            <a:avLst/>
          </a:prstGeom>
        </p:spPr>
      </p:pic>
      <p:sp>
        <p:nvSpPr>
          <p:cNvPr id="5" name="Text 1"/>
          <p:cNvSpPr/>
          <p:nvPr/>
        </p:nvSpPr>
        <p:spPr>
          <a:xfrm>
            <a:off x="6160770" y="2095857"/>
            <a:ext cx="3394353" cy="300990"/>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Understand the Natural World</a:t>
            </a:r>
            <a:endParaRPr lang="en-US" sz="1850" dirty="0"/>
          </a:p>
        </p:txBody>
      </p:sp>
      <p:sp>
        <p:nvSpPr>
          <p:cNvPr id="6" name="Text 2"/>
          <p:cNvSpPr/>
          <p:nvPr/>
        </p:nvSpPr>
        <p:spPr>
          <a:xfrm>
            <a:off x="6160770" y="2512457"/>
            <a:ext cx="7795260" cy="616268"/>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Physics is the study of the fundamental laws of nature and the interactions between matter and energy.</a:t>
            </a:r>
            <a:endParaRPr lang="en-US" sz="1500" dirty="0"/>
          </a:p>
        </p:txBody>
      </p:sp>
      <p:pic>
        <p:nvPicPr>
          <p:cNvPr id="7" name="Image 2" descr="preencoded.png"/>
          <p:cNvPicPr>
            <a:picLocks noChangeAspect="1"/>
          </p:cNvPicPr>
          <p:nvPr/>
        </p:nvPicPr>
        <p:blipFill>
          <a:blip r:embed="rId5"/>
          <a:stretch>
            <a:fillRect/>
          </a:stretch>
        </p:blipFill>
        <p:spPr>
          <a:xfrm>
            <a:off x="6160770" y="3706773"/>
            <a:ext cx="481608" cy="481608"/>
          </a:xfrm>
          <a:prstGeom prst="rect">
            <a:avLst/>
          </a:prstGeom>
        </p:spPr>
      </p:pic>
      <p:sp>
        <p:nvSpPr>
          <p:cNvPr id="8" name="Text 3"/>
          <p:cNvSpPr/>
          <p:nvPr/>
        </p:nvSpPr>
        <p:spPr>
          <a:xfrm>
            <a:off x="6160770" y="4381024"/>
            <a:ext cx="2503289" cy="300990"/>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Quantify and Measure</a:t>
            </a:r>
            <a:endParaRPr lang="en-US" sz="1850" dirty="0"/>
          </a:p>
        </p:txBody>
      </p:sp>
      <p:sp>
        <p:nvSpPr>
          <p:cNvPr id="9" name="Text 4"/>
          <p:cNvSpPr/>
          <p:nvPr/>
        </p:nvSpPr>
        <p:spPr>
          <a:xfrm>
            <a:off x="6160770" y="4797623"/>
            <a:ext cx="7795260" cy="616268"/>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Physics relies on scientific methods to make observations, formulate theories, and quantify natural phenomena.</a:t>
            </a:r>
            <a:endParaRPr lang="en-US" sz="1500" dirty="0"/>
          </a:p>
        </p:txBody>
      </p:sp>
      <p:pic>
        <p:nvPicPr>
          <p:cNvPr id="10" name="Image 3" descr="preencoded.png"/>
          <p:cNvPicPr>
            <a:picLocks noChangeAspect="1"/>
          </p:cNvPicPr>
          <p:nvPr/>
        </p:nvPicPr>
        <p:blipFill>
          <a:blip r:embed="rId6"/>
          <a:stretch>
            <a:fillRect/>
          </a:stretch>
        </p:blipFill>
        <p:spPr>
          <a:xfrm>
            <a:off x="6160770" y="5991939"/>
            <a:ext cx="481608" cy="481608"/>
          </a:xfrm>
          <a:prstGeom prst="rect">
            <a:avLst/>
          </a:prstGeom>
        </p:spPr>
      </p:pic>
      <p:sp>
        <p:nvSpPr>
          <p:cNvPr id="11" name="Text 5"/>
          <p:cNvSpPr/>
          <p:nvPr/>
        </p:nvSpPr>
        <p:spPr>
          <a:xfrm>
            <a:off x="6160770" y="6666190"/>
            <a:ext cx="2408515" cy="300990"/>
          </a:xfrm>
          <a:prstGeom prst="rect">
            <a:avLst/>
          </a:prstGeom>
          <a:noFill/>
          <a:ln/>
        </p:spPr>
        <p:txBody>
          <a:bodyPr wrap="none" lIns="0" tIns="0" rIns="0" bIns="0" rtlCol="0" anchor="t"/>
          <a:lstStyle/>
          <a:p>
            <a:pPr marL="0" indent="0" algn="l">
              <a:lnSpc>
                <a:spcPts val="2350"/>
              </a:lnSpc>
              <a:buNone/>
            </a:pPr>
            <a:r>
              <a:rPr lang="en-US" sz="1850" b="1" dirty="0">
                <a:solidFill>
                  <a:srgbClr val="2A2742"/>
                </a:solidFill>
                <a:latin typeface="Outfit Extra Bold" pitchFamily="34" charset="0"/>
                <a:ea typeface="Outfit Extra Bold" pitchFamily="34" charset="-122"/>
                <a:cs typeface="Outfit Extra Bold" pitchFamily="34" charset="-120"/>
              </a:rPr>
              <a:t>Explain the Universe</a:t>
            </a:r>
            <a:endParaRPr lang="en-US" sz="1850" dirty="0"/>
          </a:p>
        </p:txBody>
      </p:sp>
      <p:sp>
        <p:nvSpPr>
          <p:cNvPr id="12" name="Text 6"/>
          <p:cNvSpPr/>
          <p:nvPr/>
        </p:nvSpPr>
        <p:spPr>
          <a:xfrm>
            <a:off x="6160770" y="7082790"/>
            <a:ext cx="7795260" cy="616268"/>
          </a:xfrm>
          <a:prstGeom prst="rect">
            <a:avLst/>
          </a:prstGeom>
          <a:noFill/>
          <a:ln/>
        </p:spPr>
        <p:txBody>
          <a:bodyPr wrap="square" lIns="0" tIns="0" rIns="0" bIns="0" rtlCol="0" anchor="t"/>
          <a:lstStyle/>
          <a:p>
            <a:pPr marL="0" indent="0" algn="l">
              <a:lnSpc>
                <a:spcPts val="2400"/>
              </a:lnSpc>
              <a:buNone/>
            </a:pPr>
            <a:r>
              <a:rPr lang="en-US" sz="1500" dirty="0">
                <a:solidFill>
                  <a:srgbClr val="2A2742"/>
                </a:solidFill>
                <a:latin typeface="Arimo" pitchFamily="34" charset="0"/>
                <a:ea typeface="Arimo" pitchFamily="34" charset="-122"/>
                <a:cs typeface="Arimo" pitchFamily="34" charset="-120"/>
              </a:rPr>
              <a:t>From the smallest subatomic particles to the largest structures in the cosmos, physics seeks to explain it all.</a:t>
            </a:r>
            <a:endParaRPr lang="en-US" sz="1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39979"/>
            <a:ext cx="7519868"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Kinetic and Potential Energy</a:t>
            </a:r>
            <a:endParaRPr lang="en-US" sz="4450" dirty="0"/>
          </a:p>
        </p:txBody>
      </p:sp>
      <p:pic>
        <p:nvPicPr>
          <p:cNvPr id="4" name="Image 1" descr="preencoded.png"/>
          <p:cNvPicPr>
            <a:picLocks noChangeAspect="1"/>
          </p:cNvPicPr>
          <p:nvPr/>
        </p:nvPicPr>
        <p:blipFill>
          <a:blip r:embed="rId4"/>
          <a:stretch>
            <a:fillRect/>
          </a:stretch>
        </p:blipFill>
        <p:spPr>
          <a:xfrm>
            <a:off x="793790" y="4688919"/>
            <a:ext cx="566976" cy="566976"/>
          </a:xfrm>
          <a:prstGeom prst="rect">
            <a:avLst/>
          </a:prstGeom>
        </p:spPr>
      </p:pic>
      <p:sp>
        <p:nvSpPr>
          <p:cNvPr id="5" name="Text 1"/>
          <p:cNvSpPr/>
          <p:nvPr/>
        </p:nvSpPr>
        <p:spPr>
          <a:xfrm>
            <a:off x="793790" y="54827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Kinetic Energy</a:t>
            </a:r>
            <a:endParaRPr lang="en-US" sz="2200" dirty="0"/>
          </a:p>
        </p:txBody>
      </p:sp>
      <p:sp>
        <p:nvSpPr>
          <p:cNvPr id="6" name="Text 2"/>
          <p:cNvSpPr/>
          <p:nvPr/>
        </p:nvSpPr>
        <p:spPr>
          <a:xfrm>
            <a:off x="793790" y="5973128"/>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Kinetic energy is the energy an object possesses due to its motion. The faster an object moves, the more kinetic energy it has.</a:t>
            </a:r>
            <a:endParaRPr lang="en-US" sz="1750" dirty="0"/>
          </a:p>
        </p:txBody>
      </p:sp>
      <p:pic>
        <p:nvPicPr>
          <p:cNvPr id="7" name="Image 2" descr="preencoded.png"/>
          <p:cNvPicPr>
            <a:picLocks noChangeAspect="1"/>
          </p:cNvPicPr>
          <p:nvPr/>
        </p:nvPicPr>
        <p:blipFill>
          <a:blip r:embed="rId5"/>
          <a:stretch>
            <a:fillRect/>
          </a:stretch>
        </p:blipFill>
        <p:spPr>
          <a:xfrm>
            <a:off x="5254704" y="4688919"/>
            <a:ext cx="566976" cy="566976"/>
          </a:xfrm>
          <a:prstGeom prst="rect">
            <a:avLst/>
          </a:prstGeom>
        </p:spPr>
      </p:pic>
      <p:sp>
        <p:nvSpPr>
          <p:cNvPr id="8" name="Text 3"/>
          <p:cNvSpPr/>
          <p:nvPr/>
        </p:nvSpPr>
        <p:spPr>
          <a:xfrm>
            <a:off x="5254704" y="54827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Potential Energy</a:t>
            </a:r>
            <a:endParaRPr lang="en-US" sz="2200" dirty="0"/>
          </a:p>
        </p:txBody>
      </p:sp>
      <p:sp>
        <p:nvSpPr>
          <p:cNvPr id="9" name="Text 4"/>
          <p:cNvSpPr/>
          <p:nvPr/>
        </p:nvSpPr>
        <p:spPr>
          <a:xfrm>
            <a:off x="5254704" y="5973128"/>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Potential energy is the energy an object has due to its position or state. This includes gravitational potential energy and elastic potential energy.</a:t>
            </a:r>
            <a:endParaRPr lang="en-US" sz="1750" dirty="0"/>
          </a:p>
        </p:txBody>
      </p:sp>
      <p:pic>
        <p:nvPicPr>
          <p:cNvPr id="10" name="Image 3" descr="preencoded.png"/>
          <p:cNvPicPr>
            <a:picLocks noChangeAspect="1"/>
          </p:cNvPicPr>
          <p:nvPr/>
        </p:nvPicPr>
        <p:blipFill>
          <a:blip r:embed="rId6"/>
          <a:stretch>
            <a:fillRect/>
          </a:stretch>
        </p:blipFill>
        <p:spPr>
          <a:xfrm>
            <a:off x="9715738" y="4688919"/>
            <a:ext cx="566976" cy="566976"/>
          </a:xfrm>
          <a:prstGeom prst="rect">
            <a:avLst/>
          </a:prstGeom>
        </p:spPr>
      </p:pic>
      <p:sp>
        <p:nvSpPr>
          <p:cNvPr id="11" name="Text 5"/>
          <p:cNvSpPr/>
          <p:nvPr/>
        </p:nvSpPr>
        <p:spPr>
          <a:xfrm>
            <a:off x="9715738" y="54827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Energy Conversion</a:t>
            </a:r>
            <a:endParaRPr lang="en-US" sz="2200" dirty="0"/>
          </a:p>
        </p:txBody>
      </p:sp>
      <p:sp>
        <p:nvSpPr>
          <p:cNvPr id="12" name="Text 6"/>
          <p:cNvSpPr/>
          <p:nvPr/>
        </p:nvSpPr>
        <p:spPr>
          <a:xfrm>
            <a:off x="9715738" y="5973128"/>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Energy can be converted between kinetic and potential forms. This is the basis for many physical processes and technological applications.</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787837"/>
            <a:ext cx="6046827"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Work-Energy Theorem</a:t>
            </a:r>
            <a:endParaRPr lang="en-US" sz="4450" dirty="0"/>
          </a:p>
        </p:txBody>
      </p:sp>
      <p:sp>
        <p:nvSpPr>
          <p:cNvPr id="3" name="Shape 1"/>
          <p:cNvSpPr/>
          <p:nvPr/>
        </p:nvSpPr>
        <p:spPr>
          <a:xfrm>
            <a:off x="793790" y="1950244"/>
            <a:ext cx="2173724" cy="1306949"/>
          </a:xfrm>
          <a:prstGeom prst="roundRect">
            <a:avLst>
              <a:gd name="adj" fmla="val 7289"/>
            </a:avLst>
          </a:prstGeom>
          <a:solidFill>
            <a:srgbClr val="E9E6FA"/>
          </a:solidFill>
          <a:ln w="7620">
            <a:solidFill>
              <a:srgbClr val="BDB8DF"/>
            </a:solidFill>
            <a:prstDash val="solid"/>
          </a:ln>
        </p:spPr>
      </p:sp>
      <p:sp>
        <p:nvSpPr>
          <p:cNvPr id="4" name="Text 2"/>
          <p:cNvSpPr/>
          <p:nvPr/>
        </p:nvSpPr>
        <p:spPr>
          <a:xfrm>
            <a:off x="1028224" y="2376964"/>
            <a:ext cx="110609"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1</a:t>
            </a:r>
            <a:endParaRPr lang="en-US" sz="2200" dirty="0"/>
          </a:p>
        </p:txBody>
      </p:sp>
      <p:sp>
        <p:nvSpPr>
          <p:cNvPr id="5" name="Text 3"/>
          <p:cNvSpPr/>
          <p:nvPr/>
        </p:nvSpPr>
        <p:spPr>
          <a:xfrm>
            <a:off x="3194328" y="217705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Work</a:t>
            </a:r>
            <a:endParaRPr lang="en-US" sz="2200" dirty="0"/>
          </a:p>
        </p:txBody>
      </p:sp>
      <p:sp>
        <p:nvSpPr>
          <p:cNvPr id="6" name="Text 4"/>
          <p:cNvSpPr/>
          <p:nvPr/>
        </p:nvSpPr>
        <p:spPr>
          <a:xfrm>
            <a:off x="3194328" y="2667476"/>
            <a:ext cx="7258645"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transfer of energy through the application of a force over a distance.</a:t>
            </a:r>
            <a:endParaRPr lang="en-US" sz="1750" dirty="0"/>
          </a:p>
        </p:txBody>
      </p:sp>
      <p:sp>
        <p:nvSpPr>
          <p:cNvPr id="7" name="Shape 5"/>
          <p:cNvSpPr/>
          <p:nvPr/>
        </p:nvSpPr>
        <p:spPr>
          <a:xfrm>
            <a:off x="3080861" y="3241953"/>
            <a:ext cx="10642402" cy="15240"/>
          </a:xfrm>
          <a:prstGeom prst="roundRect">
            <a:avLst>
              <a:gd name="adj" fmla="val 625116"/>
            </a:avLst>
          </a:prstGeom>
          <a:solidFill>
            <a:srgbClr val="BDB8DF"/>
          </a:solidFill>
          <a:ln/>
        </p:spPr>
      </p:sp>
      <p:sp>
        <p:nvSpPr>
          <p:cNvPr id="8" name="Shape 6"/>
          <p:cNvSpPr/>
          <p:nvPr/>
        </p:nvSpPr>
        <p:spPr>
          <a:xfrm>
            <a:off x="793790" y="3370540"/>
            <a:ext cx="4347567" cy="1306949"/>
          </a:xfrm>
          <a:prstGeom prst="roundRect">
            <a:avLst>
              <a:gd name="adj" fmla="val 7289"/>
            </a:avLst>
          </a:prstGeom>
          <a:solidFill>
            <a:srgbClr val="E9E6FA"/>
          </a:solidFill>
          <a:ln w="7620">
            <a:solidFill>
              <a:srgbClr val="BDB8DF"/>
            </a:solidFill>
            <a:prstDash val="solid"/>
          </a:ln>
        </p:spPr>
      </p:sp>
      <p:sp>
        <p:nvSpPr>
          <p:cNvPr id="9" name="Text 7"/>
          <p:cNvSpPr/>
          <p:nvPr/>
        </p:nvSpPr>
        <p:spPr>
          <a:xfrm>
            <a:off x="1028224" y="3797260"/>
            <a:ext cx="163235"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2</a:t>
            </a:r>
            <a:endParaRPr lang="en-US" sz="2200" dirty="0"/>
          </a:p>
        </p:txBody>
      </p:sp>
      <p:sp>
        <p:nvSpPr>
          <p:cNvPr id="10" name="Text 8"/>
          <p:cNvSpPr/>
          <p:nvPr/>
        </p:nvSpPr>
        <p:spPr>
          <a:xfrm>
            <a:off x="5368171" y="359735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Kinetic Energy</a:t>
            </a:r>
            <a:endParaRPr lang="en-US" sz="2200" dirty="0"/>
          </a:p>
        </p:txBody>
      </p:sp>
      <p:sp>
        <p:nvSpPr>
          <p:cNvPr id="11" name="Text 9"/>
          <p:cNvSpPr/>
          <p:nvPr/>
        </p:nvSpPr>
        <p:spPr>
          <a:xfrm>
            <a:off x="5368171" y="4087773"/>
            <a:ext cx="4171236"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energy of an object due to its motion.</a:t>
            </a:r>
            <a:endParaRPr lang="en-US" sz="1750" dirty="0"/>
          </a:p>
        </p:txBody>
      </p:sp>
      <p:sp>
        <p:nvSpPr>
          <p:cNvPr id="12" name="Shape 10"/>
          <p:cNvSpPr/>
          <p:nvPr/>
        </p:nvSpPr>
        <p:spPr>
          <a:xfrm>
            <a:off x="5254704" y="4662249"/>
            <a:ext cx="8468558" cy="15240"/>
          </a:xfrm>
          <a:prstGeom prst="roundRect">
            <a:avLst>
              <a:gd name="adj" fmla="val 625116"/>
            </a:avLst>
          </a:prstGeom>
          <a:solidFill>
            <a:srgbClr val="BDB8DF"/>
          </a:solidFill>
          <a:ln/>
        </p:spPr>
      </p:sp>
      <p:sp>
        <p:nvSpPr>
          <p:cNvPr id="13" name="Shape 11"/>
          <p:cNvSpPr/>
          <p:nvPr/>
        </p:nvSpPr>
        <p:spPr>
          <a:xfrm>
            <a:off x="793790" y="4790837"/>
            <a:ext cx="6521410" cy="1306949"/>
          </a:xfrm>
          <a:prstGeom prst="roundRect">
            <a:avLst>
              <a:gd name="adj" fmla="val 7289"/>
            </a:avLst>
          </a:prstGeom>
          <a:solidFill>
            <a:srgbClr val="E9E6FA"/>
          </a:solidFill>
          <a:ln w="7620">
            <a:solidFill>
              <a:srgbClr val="BDB8DF"/>
            </a:solidFill>
            <a:prstDash val="solid"/>
          </a:ln>
        </p:spPr>
      </p:sp>
      <p:sp>
        <p:nvSpPr>
          <p:cNvPr id="14" name="Text 12"/>
          <p:cNvSpPr/>
          <p:nvPr/>
        </p:nvSpPr>
        <p:spPr>
          <a:xfrm>
            <a:off x="1028224" y="5217557"/>
            <a:ext cx="161330" cy="453509"/>
          </a:xfrm>
          <a:prstGeom prst="rect">
            <a:avLst/>
          </a:prstGeom>
          <a:noFill/>
          <a:ln/>
        </p:spPr>
        <p:txBody>
          <a:bodyPr wrap="none" lIns="0" tIns="0" rIns="0" bIns="0" rtlCol="0" anchor="t"/>
          <a:lstStyle/>
          <a:p>
            <a:pPr marL="0" indent="0" algn="ctr">
              <a:lnSpc>
                <a:spcPts val="3550"/>
              </a:lnSpc>
              <a:buNone/>
            </a:pPr>
            <a:r>
              <a:rPr lang="en-US" sz="2200" b="1" dirty="0">
                <a:solidFill>
                  <a:srgbClr val="2A2742"/>
                </a:solidFill>
                <a:latin typeface="Outfit Extra Bold" pitchFamily="34" charset="0"/>
                <a:ea typeface="Outfit Extra Bold" pitchFamily="34" charset="-122"/>
                <a:cs typeface="Outfit Extra Bold" pitchFamily="34" charset="-120"/>
              </a:rPr>
              <a:t>3</a:t>
            </a:r>
            <a:endParaRPr lang="en-US" sz="2200" dirty="0"/>
          </a:p>
        </p:txBody>
      </p:sp>
      <p:sp>
        <p:nvSpPr>
          <p:cNvPr id="15" name="Text 13"/>
          <p:cNvSpPr/>
          <p:nvPr/>
        </p:nvSpPr>
        <p:spPr>
          <a:xfrm>
            <a:off x="7542014" y="501765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Potential Energy</a:t>
            </a:r>
            <a:endParaRPr lang="en-US" sz="2200" dirty="0"/>
          </a:p>
        </p:txBody>
      </p:sp>
      <p:sp>
        <p:nvSpPr>
          <p:cNvPr id="16" name="Text 14"/>
          <p:cNvSpPr/>
          <p:nvPr/>
        </p:nvSpPr>
        <p:spPr>
          <a:xfrm>
            <a:off x="7542014" y="5508069"/>
            <a:ext cx="5897761" cy="362903"/>
          </a:xfrm>
          <a:prstGeom prst="rect">
            <a:avLst/>
          </a:prstGeom>
          <a:noFill/>
          <a:ln/>
        </p:spPr>
        <p:txBody>
          <a:bodyPr wrap="non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The energy of an object due to its position or configuration.</a:t>
            </a:r>
            <a:endParaRPr lang="en-US" sz="1750" dirty="0"/>
          </a:p>
        </p:txBody>
      </p:sp>
      <p:sp>
        <p:nvSpPr>
          <p:cNvPr id="17" name="Text 15"/>
          <p:cNvSpPr/>
          <p:nvPr/>
        </p:nvSpPr>
        <p:spPr>
          <a:xfrm>
            <a:off x="793790" y="6352937"/>
            <a:ext cx="130428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The work-energy theorem states that the work done on an object is equal to the change in the object's kinetic energy. This means that the work done on an object goes towards increasing its kinetic energy or changing its potential energy. This fundamental relationship is crucial for understanding and solving physics problems involving energy transformations.</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37542"/>
          </a:xfrm>
          <a:prstGeom prst="rect">
            <a:avLst/>
          </a:prstGeom>
        </p:spPr>
      </p:pic>
      <p:sp>
        <p:nvSpPr>
          <p:cNvPr id="3" name="Text 0"/>
          <p:cNvSpPr/>
          <p:nvPr/>
        </p:nvSpPr>
        <p:spPr>
          <a:xfrm>
            <a:off x="626507" y="2729984"/>
            <a:ext cx="4475202" cy="559356"/>
          </a:xfrm>
          <a:prstGeom prst="rect">
            <a:avLst/>
          </a:prstGeom>
          <a:noFill/>
          <a:ln/>
        </p:spPr>
        <p:txBody>
          <a:bodyPr wrap="none" lIns="0" tIns="0" rIns="0" bIns="0" rtlCol="0" anchor="t"/>
          <a:lstStyle/>
          <a:p>
            <a:pPr marL="0" indent="0">
              <a:lnSpc>
                <a:spcPts val="4400"/>
              </a:lnSpc>
              <a:buNone/>
            </a:pPr>
            <a:r>
              <a:rPr lang="en-US" sz="3500" b="1" dirty="0">
                <a:solidFill>
                  <a:srgbClr val="231971"/>
                </a:solidFill>
                <a:latin typeface="Outfit Extra Bold" pitchFamily="34" charset="0"/>
                <a:ea typeface="Outfit Extra Bold" pitchFamily="34" charset="-122"/>
                <a:cs typeface="Outfit Extra Bold" pitchFamily="34" charset="-120"/>
              </a:rPr>
              <a:t>Power</a:t>
            </a:r>
            <a:endParaRPr lang="en-US" sz="3500" dirty="0"/>
          </a:p>
        </p:txBody>
      </p:sp>
      <p:sp>
        <p:nvSpPr>
          <p:cNvPr id="4" name="Text 1"/>
          <p:cNvSpPr/>
          <p:nvPr/>
        </p:nvSpPr>
        <p:spPr>
          <a:xfrm>
            <a:off x="626507" y="3557826"/>
            <a:ext cx="13377386" cy="286464"/>
          </a:xfrm>
          <a:prstGeom prst="rect">
            <a:avLst/>
          </a:prstGeom>
          <a:noFill/>
          <a:ln/>
        </p:spPr>
        <p:txBody>
          <a:bodyPr wrap="none" lIns="0" tIns="0" rIns="0" bIns="0" rtlCol="0" anchor="t"/>
          <a:lstStyle/>
          <a:p>
            <a:pPr marL="0" indent="0">
              <a:lnSpc>
                <a:spcPts val="2250"/>
              </a:lnSpc>
              <a:buNone/>
            </a:pPr>
            <a:r>
              <a:rPr lang="en-US" sz="1400" dirty="0">
                <a:solidFill>
                  <a:srgbClr val="2A2742"/>
                </a:solidFill>
                <a:latin typeface="Arimo" pitchFamily="34" charset="0"/>
                <a:ea typeface="Arimo" pitchFamily="34" charset="-122"/>
                <a:cs typeface="Arimo" pitchFamily="34" charset="-120"/>
              </a:rPr>
              <a:t>Power is the rate at which work is done or energy is transformed. It represents the efficiency and speed with which a task can be accomplished.</a:t>
            </a:r>
            <a:endParaRPr lang="en-US" sz="1400" dirty="0"/>
          </a:p>
        </p:txBody>
      </p:sp>
      <p:sp>
        <p:nvSpPr>
          <p:cNvPr id="5" name="Text 2"/>
          <p:cNvSpPr/>
          <p:nvPr/>
        </p:nvSpPr>
        <p:spPr>
          <a:xfrm>
            <a:off x="626507" y="4135041"/>
            <a:ext cx="6554391" cy="590669"/>
          </a:xfrm>
          <a:prstGeom prst="rect">
            <a:avLst/>
          </a:prstGeom>
          <a:noFill/>
          <a:ln/>
        </p:spPr>
        <p:txBody>
          <a:bodyPr wrap="none" lIns="0" tIns="0" rIns="0" bIns="0" rtlCol="0" anchor="t"/>
          <a:lstStyle/>
          <a:p>
            <a:pPr marL="0" indent="0" algn="ctr">
              <a:lnSpc>
                <a:spcPts val="4650"/>
              </a:lnSpc>
              <a:buNone/>
            </a:pPr>
            <a:r>
              <a:rPr lang="en-US" sz="4650" b="1" dirty="0">
                <a:solidFill>
                  <a:srgbClr val="2A2742"/>
                </a:solidFill>
                <a:latin typeface="Outfit Extra Bold" pitchFamily="34" charset="0"/>
                <a:ea typeface="Outfit Extra Bold" pitchFamily="34" charset="-122"/>
                <a:cs typeface="Outfit Extra Bold" pitchFamily="34" charset="-120"/>
              </a:rPr>
              <a:t>1kW</a:t>
            </a:r>
            <a:endParaRPr lang="en-US" sz="4650" dirty="0"/>
          </a:p>
        </p:txBody>
      </p:sp>
      <p:sp>
        <p:nvSpPr>
          <p:cNvPr id="6" name="Text 3"/>
          <p:cNvSpPr/>
          <p:nvPr/>
        </p:nvSpPr>
        <p:spPr>
          <a:xfrm>
            <a:off x="626507" y="4949309"/>
            <a:ext cx="6554391" cy="286464"/>
          </a:xfrm>
          <a:prstGeom prst="rect">
            <a:avLst/>
          </a:prstGeom>
          <a:noFill/>
          <a:ln/>
        </p:spPr>
        <p:txBody>
          <a:bodyPr wrap="none" lIns="0" tIns="0" rIns="0" bIns="0" rtlCol="0" anchor="t"/>
          <a:lstStyle/>
          <a:p>
            <a:pPr marL="0" indent="0" algn="ctr">
              <a:lnSpc>
                <a:spcPts val="2250"/>
              </a:lnSpc>
              <a:buNone/>
            </a:pPr>
            <a:r>
              <a:rPr lang="en-US" sz="1400" dirty="0">
                <a:solidFill>
                  <a:srgbClr val="2A2742"/>
                </a:solidFill>
                <a:latin typeface="Arimo" pitchFamily="34" charset="0"/>
                <a:ea typeface="Arimo" pitchFamily="34" charset="-122"/>
                <a:cs typeface="Arimo" pitchFamily="34" charset="-120"/>
              </a:rPr>
              <a:t>Watt</a:t>
            </a:r>
            <a:endParaRPr lang="en-US" sz="1400" dirty="0"/>
          </a:p>
        </p:txBody>
      </p:sp>
      <p:sp>
        <p:nvSpPr>
          <p:cNvPr id="7" name="Text 4"/>
          <p:cNvSpPr/>
          <p:nvPr/>
        </p:nvSpPr>
        <p:spPr>
          <a:xfrm>
            <a:off x="7449383" y="4135041"/>
            <a:ext cx="6554510" cy="590669"/>
          </a:xfrm>
          <a:prstGeom prst="rect">
            <a:avLst/>
          </a:prstGeom>
          <a:noFill/>
          <a:ln/>
        </p:spPr>
        <p:txBody>
          <a:bodyPr wrap="none" lIns="0" tIns="0" rIns="0" bIns="0" rtlCol="0" anchor="t"/>
          <a:lstStyle/>
          <a:p>
            <a:pPr marL="0" indent="0" algn="ctr">
              <a:lnSpc>
                <a:spcPts val="4650"/>
              </a:lnSpc>
              <a:buNone/>
            </a:pPr>
            <a:r>
              <a:rPr lang="en-US" sz="4650" b="1" dirty="0">
                <a:solidFill>
                  <a:srgbClr val="2A2742"/>
                </a:solidFill>
                <a:latin typeface="Outfit Extra Bold" pitchFamily="34" charset="0"/>
                <a:ea typeface="Outfit Extra Bold" pitchFamily="34" charset="-122"/>
                <a:cs typeface="Outfit Extra Bold" pitchFamily="34" charset="-120"/>
              </a:rPr>
              <a:t>750W</a:t>
            </a:r>
            <a:endParaRPr lang="en-US" sz="4650" dirty="0"/>
          </a:p>
        </p:txBody>
      </p:sp>
      <p:sp>
        <p:nvSpPr>
          <p:cNvPr id="8" name="Text 5"/>
          <p:cNvSpPr/>
          <p:nvPr/>
        </p:nvSpPr>
        <p:spPr>
          <a:xfrm>
            <a:off x="7449383" y="4949309"/>
            <a:ext cx="6554510" cy="286464"/>
          </a:xfrm>
          <a:prstGeom prst="rect">
            <a:avLst/>
          </a:prstGeom>
          <a:noFill/>
          <a:ln/>
        </p:spPr>
        <p:txBody>
          <a:bodyPr wrap="none" lIns="0" tIns="0" rIns="0" bIns="0" rtlCol="0" anchor="t"/>
          <a:lstStyle/>
          <a:p>
            <a:pPr marL="0" indent="0" algn="ctr">
              <a:lnSpc>
                <a:spcPts val="2250"/>
              </a:lnSpc>
              <a:buNone/>
            </a:pPr>
            <a:r>
              <a:rPr lang="en-US" sz="1400" dirty="0">
                <a:solidFill>
                  <a:srgbClr val="2A2742"/>
                </a:solidFill>
                <a:latin typeface="Arimo" pitchFamily="34" charset="0"/>
                <a:ea typeface="Arimo" pitchFamily="34" charset="-122"/>
                <a:cs typeface="Arimo" pitchFamily="34" charset="-120"/>
              </a:rPr>
              <a:t>Horsepower</a:t>
            </a:r>
            <a:endParaRPr lang="en-US" sz="1400" dirty="0"/>
          </a:p>
        </p:txBody>
      </p:sp>
      <p:sp>
        <p:nvSpPr>
          <p:cNvPr id="9" name="Text 6"/>
          <p:cNvSpPr/>
          <p:nvPr/>
        </p:nvSpPr>
        <p:spPr>
          <a:xfrm>
            <a:off x="626507" y="5862161"/>
            <a:ext cx="6554391" cy="590669"/>
          </a:xfrm>
          <a:prstGeom prst="rect">
            <a:avLst/>
          </a:prstGeom>
          <a:noFill/>
          <a:ln/>
        </p:spPr>
        <p:txBody>
          <a:bodyPr wrap="none" lIns="0" tIns="0" rIns="0" bIns="0" rtlCol="0" anchor="t"/>
          <a:lstStyle/>
          <a:p>
            <a:pPr marL="0" indent="0" algn="ctr">
              <a:lnSpc>
                <a:spcPts val="4650"/>
              </a:lnSpc>
              <a:buNone/>
            </a:pPr>
            <a:r>
              <a:rPr lang="en-US" sz="4650" b="1" dirty="0">
                <a:solidFill>
                  <a:srgbClr val="2A2742"/>
                </a:solidFill>
                <a:latin typeface="Outfit Extra Bold" pitchFamily="34" charset="0"/>
                <a:ea typeface="Outfit Extra Bold" pitchFamily="34" charset="-122"/>
                <a:cs typeface="Outfit Extra Bold" pitchFamily="34" charset="-120"/>
              </a:rPr>
              <a:t>5HP</a:t>
            </a:r>
            <a:endParaRPr lang="en-US" sz="4650" dirty="0"/>
          </a:p>
        </p:txBody>
      </p:sp>
      <p:sp>
        <p:nvSpPr>
          <p:cNvPr id="10" name="Text 7"/>
          <p:cNvSpPr/>
          <p:nvPr/>
        </p:nvSpPr>
        <p:spPr>
          <a:xfrm>
            <a:off x="626507" y="6676430"/>
            <a:ext cx="6554391" cy="286464"/>
          </a:xfrm>
          <a:prstGeom prst="rect">
            <a:avLst/>
          </a:prstGeom>
          <a:noFill/>
          <a:ln/>
        </p:spPr>
        <p:txBody>
          <a:bodyPr wrap="none" lIns="0" tIns="0" rIns="0" bIns="0" rtlCol="0" anchor="t"/>
          <a:lstStyle/>
          <a:p>
            <a:pPr marL="0" indent="0" algn="ctr">
              <a:lnSpc>
                <a:spcPts val="2250"/>
              </a:lnSpc>
              <a:buNone/>
            </a:pPr>
            <a:r>
              <a:rPr lang="en-US" sz="1400" dirty="0">
                <a:solidFill>
                  <a:srgbClr val="2A2742"/>
                </a:solidFill>
                <a:latin typeface="Arimo" pitchFamily="34" charset="0"/>
                <a:ea typeface="Arimo" pitchFamily="34" charset="-122"/>
                <a:cs typeface="Arimo" pitchFamily="34" charset="-120"/>
              </a:rPr>
              <a:t>Power Output</a:t>
            </a:r>
            <a:endParaRPr lang="en-US" sz="1400" dirty="0"/>
          </a:p>
        </p:txBody>
      </p:sp>
      <p:sp>
        <p:nvSpPr>
          <p:cNvPr id="11" name="Text 8"/>
          <p:cNvSpPr/>
          <p:nvPr/>
        </p:nvSpPr>
        <p:spPr>
          <a:xfrm>
            <a:off x="7449383" y="5862161"/>
            <a:ext cx="6554510" cy="590669"/>
          </a:xfrm>
          <a:prstGeom prst="rect">
            <a:avLst/>
          </a:prstGeom>
          <a:noFill/>
          <a:ln/>
        </p:spPr>
        <p:txBody>
          <a:bodyPr wrap="none" lIns="0" tIns="0" rIns="0" bIns="0" rtlCol="0" anchor="t"/>
          <a:lstStyle/>
          <a:p>
            <a:pPr marL="0" indent="0" algn="ctr">
              <a:lnSpc>
                <a:spcPts val="4650"/>
              </a:lnSpc>
              <a:buNone/>
            </a:pPr>
            <a:r>
              <a:rPr lang="en-US" sz="4650" b="1" dirty="0">
                <a:solidFill>
                  <a:srgbClr val="2A2742"/>
                </a:solidFill>
                <a:latin typeface="Outfit Extra Bold" pitchFamily="34" charset="0"/>
                <a:ea typeface="Outfit Extra Bold" pitchFamily="34" charset="-122"/>
                <a:cs typeface="Outfit Extra Bold" pitchFamily="34" charset="-120"/>
              </a:rPr>
              <a:t>1GW</a:t>
            </a:r>
            <a:endParaRPr lang="en-US" sz="4650" dirty="0"/>
          </a:p>
        </p:txBody>
      </p:sp>
      <p:sp>
        <p:nvSpPr>
          <p:cNvPr id="12" name="Text 9"/>
          <p:cNvSpPr/>
          <p:nvPr/>
        </p:nvSpPr>
        <p:spPr>
          <a:xfrm>
            <a:off x="7449383" y="6676430"/>
            <a:ext cx="6554510" cy="286464"/>
          </a:xfrm>
          <a:prstGeom prst="rect">
            <a:avLst/>
          </a:prstGeom>
          <a:noFill/>
          <a:ln/>
        </p:spPr>
        <p:txBody>
          <a:bodyPr wrap="none" lIns="0" tIns="0" rIns="0" bIns="0" rtlCol="0" anchor="t"/>
          <a:lstStyle/>
          <a:p>
            <a:pPr marL="0" indent="0" algn="ctr">
              <a:lnSpc>
                <a:spcPts val="2250"/>
              </a:lnSpc>
              <a:buNone/>
            </a:pPr>
            <a:r>
              <a:rPr lang="en-US" sz="1400" dirty="0">
                <a:solidFill>
                  <a:srgbClr val="2A2742"/>
                </a:solidFill>
                <a:latin typeface="Arimo" pitchFamily="34" charset="0"/>
                <a:ea typeface="Arimo" pitchFamily="34" charset="-122"/>
                <a:cs typeface="Arimo" pitchFamily="34" charset="-120"/>
              </a:rPr>
              <a:t>Gigawatt</a:t>
            </a:r>
            <a:endParaRPr lang="en-US" sz="1400" dirty="0"/>
          </a:p>
        </p:txBody>
      </p:sp>
      <p:sp>
        <p:nvSpPr>
          <p:cNvPr id="13" name="Text 10"/>
          <p:cNvSpPr/>
          <p:nvPr/>
        </p:nvSpPr>
        <p:spPr>
          <a:xfrm>
            <a:off x="626507" y="7164229"/>
            <a:ext cx="13377386" cy="572929"/>
          </a:xfrm>
          <a:prstGeom prst="rect">
            <a:avLst/>
          </a:prstGeom>
          <a:noFill/>
          <a:ln/>
        </p:spPr>
        <p:txBody>
          <a:bodyPr wrap="square" lIns="0" tIns="0" rIns="0" bIns="0" rtlCol="0" anchor="t"/>
          <a:lstStyle/>
          <a:p>
            <a:pPr marL="0" indent="0">
              <a:lnSpc>
                <a:spcPts val="2250"/>
              </a:lnSpc>
              <a:buNone/>
            </a:pPr>
            <a:r>
              <a:rPr lang="en-US" sz="1400" dirty="0">
                <a:solidFill>
                  <a:srgbClr val="2A2742"/>
                </a:solidFill>
                <a:latin typeface="Arimo" pitchFamily="34" charset="0"/>
                <a:ea typeface="Arimo" pitchFamily="34" charset="-122"/>
                <a:cs typeface="Arimo" pitchFamily="34" charset="-120"/>
              </a:rPr>
              <a:t>The watt is the standard unit of power, representing one joule of work per second. Larger units like kilowatts and gigawatts are used to measure the output of powerful machinery and energy sources.</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02519"/>
            <a:ext cx="6290072"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Momentum and Impulse</a:t>
            </a:r>
            <a:endParaRPr lang="en-US" sz="4450" dirty="0"/>
          </a:p>
        </p:txBody>
      </p:sp>
      <p:sp>
        <p:nvSpPr>
          <p:cNvPr id="4" name="Shape 1"/>
          <p:cNvSpPr/>
          <p:nvPr/>
        </p:nvSpPr>
        <p:spPr>
          <a:xfrm>
            <a:off x="6280190" y="2406610"/>
            <a:ext cx="510302" cy="510302"/>
          </a:xfrm>
          <a:prstGeom prst="roundRect">
            <a:avLst>
              <a:gd name="adj" fmla="val 18669"/>
            </a:avLst>
          </a:prstGeom>
          <a:solidFill>
            <a:srgbClr val="E9E6FA"/>
          </a:solidFill>
          <a:ln w="7620">
            <a:solidFill>
              <a:srgbClr val="BDB8DF"/>
            </a:solidFill>
            <a:prstDash val="solid"/>
          </a:ln>
        </p:spPr>
      </p:sp>
      <p:sp>
        <p:nvSpPr>
          <p:cNvPr id="5" name="Text 2"/>
          <p:cNvSpPr/>
          <p:nvPr/>
        </p:nvSpPr>
        <p:spPr>
          <a:xfrm>
            <a:off x="6468904" y="2491621"/>
            <a:ext cx="132755"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1</a:t>
            </a:r>
            <a:endParaRPr lang="en-US" sz="2650" dirty="0"/>
          </a:p>
        </p:txBody>
      </p:sp>
      <p:sp>
        <p:nvSpPr>
          <p:cNvPr id="6" name="Text 3"/>
          <p:cNvSpPr/>
          <p:nvPr/>
        </p:nvSpPr>
        <p:spPr>
          <a:xfrm>
            <a:off x="7017306" y="24066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Momentum</a:t>
            </a:r>
            <a:endParaRPr lang="en-US" sz="2200" dirty="0"/>
          </a:p>
        </p:txBody>
      </p:sp>
      <p:sp>
        <p:nvSpPr>
          <p:cNvPr id="7" name="Text 4"/>
          <p:cNvSpPr/>
          <p:nvPr/>
        </p:nvSpPr>
        <p:spPr>
          <a:xfrm>
            <a:off x="7017306" y="2897029"/>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Momentum is the product of an object's mass and velocity, representing its quantity of motion.</a:t>
            </a:r>
            <a:endParaRPr lang="en-US" sz="1750" dirty="0"/>
          </a:p>
        </p:txBody>
      </p:sp>
      <p:sp>
        <p:nvSpPr>
          <p:cNvPr id="8" name="Shape 5"/>
          <p:cNvSpPr/>
          <p:nvPr/>
        </p:nvSpPr>
        <p:spPr>
          <a:xfrm>
            <a:off x="10171867" y="2406610"/>
            <a:ext cx="510302" cy="510302"/>
          </a:xfrm>
          <a:prstGeom prst="roundRect">
            <a:avLst>
              <a:gd name="adj" fmla="val 18669"/>
            </a:avLst>
          </a:prstGeom>
          <a:solidFill>
            <a:srgbClr val="E9E6FA"/>
          </a:solidFill>
          <a:ln w="7620">
            <a:solidFill>
              <a:srgbClr val="BDB8DF"/>
            </a:solidFill>
            <a:prstDash val="solid"/>
          </a:ln>
        </p:spPr>
      </p:sp>
      <p:sp>
        <p:nvSpPr>
          <p:cNvPr id="9" name="Text 6"/>
          <p:cNvSpPr/>
          <p:nvPr/>
        </p:nvSpPr>
        <p:spPr>
          <a:xfrm>
            <a:off x="10329029" y="2491621"/>
            <a:ext cx="195977"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2</a:t>
            </a:r>
            <a:endParaRPr lang="en-US" sz="2650" dirty="0"/>
          </a:p>
        </p:txBody>
      </p:sp>
      <p:sp>
        <p:nvSpPr>
          <p:cNvPr id="10" name="Text 7"/>
          <p:cNvSpPr/>
          <p:nvPr/>
        </p:nvSpPr>
        <p:spPr>
          <a:xfrm>
            <a:off x="10908983" y="24066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Impulse</a:t>
            </a:r>
            <a:endParaRPr lang="en-US" sz="2200" dirty="0"/>
          </a:p>
        </p:txBody>
      </p:sp>
      <p:sp>
        <p:nvSpPr>
          <p:cNvPr id="11" name="Text 8"/>
          <p:cNvSpPr/>
          <p:nvPr/>
        </p:nvSpPr>
        <p:spPr>
          <a:xfrm>
            <a:off x="10908983" y="2897029"/>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Impulse is the change in momentum, caused by a force acting over a period of time.</a:t>
            </a:r>
            <a:endParaRPr lang="en-US" sz="1750" dirty="0"/>
          </a:p>
        </p:txBody>
      </p:sp>
      <p:sp>
        <p:nvSpPr>
          <p:cNvPr id="12" name="Shape 9"/>
          <p:cNvSpPr/>
          <p:nvPr/>
        </p:nvSpPr>
        <p:spPr>
          <a:xfrm>
            <a:off x="6280190" y="4830604"/>
            <a:ext cx="510302" cy="510302"/>
          </a:xfrm>
          <a:prstGeom prst="roundRect">
            <a:avLst>
              <a:gd name="adj" fmla="val 18669"/>
            </a:avLst>
          </a:prstGeom>
          <a:solidFill>
            <a:srgbClr val="E9E6FA"/>
          </a:solidFill>
          <a:ln w="7620">
            <a:solidFill>
              <a:srgbClr val="BDB8DF"/>
            </a:solidFill>
            <a:prstDash val="solid"/>
          </a:ln>
        </p:spPr>
      </p:sp>
      <p:sp>
        <p:nvSpPr>
          <p:cNvPr id="13" name="Text 10"/>
          <p:cNvSpPr/>
          <p:nvPr/>
        </p:nvSpPr>
        <p:spPr>
          <a:xfrm>
            <a:off x="6438543" y="4915614"/>
            <a:ext cx="193596"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3</a:t>
            </a:r>
            <a:endParaRPr lang="en-US" sz="2650" dirty="0"/>
          </a:p>
        </p:txBody>
      </p:sp>
      <p:sp>
        <p:nvSpPr>
          <p:cNvPr id="14" name="Text 11"/>
          <p:cNvSpPr/>
          <p:nvPr/>
        </p:nvSpPr>
        <p:spPr>
          <a:xfrm>
            <a:off x="7017306" y="4830604"/>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Conservation of Momentum</a:t>
            </a:r>
            <a:endParaRPr lang="en-US" sz="2200" dirty="0"/>
          </a:p>
        </p:txBody>
      </p:sp>
      <p:sp>
        <p:nvSpPr>
          <p:cNvPr id="15" name="Text 12"/>
          <p:cNvSpPr/>
          <p:nvPr/>
        </p:nvSpPr>
        <p:spPr>
          <a:xfrm>
            <a:off x="7017306" y="5675352"/>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The total momentum of a closed system is conserved unless an external force is applied.</a:t>
            </a:r>
            <a:endParaRPr lang="en-US" sz="1750" dirty="0"/>
          </a:p>
        </p:txBody>
      </p:sp>
      <p:sp>
        <p:nvSpPr>
          <p:cNvPr id="16" name="Shape 13"/>
          <p:cNvSpPr/>
          <p:nvPr/>
        </p:nvSpPr>
        <p:spPr>
          <a:xfrm>
            <a:off x="10171867" y="4830604"/>
            <a:ext cx="510302" cy="510302"/>
          </a:xfrm>
          <a:prstGeom prst="roundRect">
            <a:avLst>
              <a:gd name="adj" fmla="val 18669"/>
            </a:avLst>
          </a:prstGeom>
          <a:solidFill>
            <a:srgbClr val="E9E6FA"/>
          </a:solidFill>
          <a:ln w="7620">
            <a:solidFill>
              <a:srgbClr val="BDB8DF"/>
            </a:solidFill>
            <a:prstDash val="solid"/>
          </a:ln>
        </p:spPr>
      </p:sp>
      <p:sp>
        <p:nvSpPr>
          <p:cNvPr id="17" name="Text 14"/>
          <p:cNvSpPr/>
          <p:nvPr/>
        </p:nvSpPr>
        <p:spPr>
          <a:xfrm>
            <a:off x="10322719" y="4915614"/>
            <a:ext cx="208598" cy="340281"/>
          </a:xfrm>
          <a:prstGeom prst="rect">
            <a:avLst/>
          </a:prstGeom>
          <a:noFill/>
          <a:ln/>
        </p:spPr>
        <p:txBody>
          <a:bodyPr wrap="none" lIns="0" tIns="0" rIns="0" bIns="0" rtlCol="0" anchor="t"/>
          <a:lstStyle/>
          <a:p>
            <a:pPr marL="0" indent="0" algn="ctr">
              <a:lnSpc>
                <a:spcPts val="2650"/>
              </a:lnSpc>
              <a:buNone/>
            </a:pPr>
            <a:r>
              <a:rPr lang="en-US" sz="2650" b="1" dirty="0">
                <a:solidFill>
                  <a:srgbClr val="2A2742"/>
                </a:solidFill>
                <a:latin typeface="Outfit Extra Bold" pitchFamily="34" charset="0"/>
                <a:ea typeface="Outfit Extra Bold" pitchFamily="34" charset="-122"/>
                <a:cs typeface="Outfit Extra Bold" pitchFamily="34" charset="-120"/>
              </a:rPr>
              <a:t>4</a:t>
            </a:r>
            <a:endParaRPr lang="en-US" sz="2650" dirty="0"/>
          </a:p>
        </p:txBody>
      </p:sp>
      <p:sp>
        <p:nvSpPr>
          <p:cNvPr id="18" name="Text 15"/>
          <p:cNvSpPr/>
          <p:nvPr/>
        </p:nvSpPr>
        <p:spPr>
          <a:xfrm>
            <a:off x="10908983" y="4830604"/>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Impulse-Momentum Theorem</a:t>
            </a:r>
            <a:endParaRPr lang="en-US" sz="2200" dirty="0"/>
          </a:p>
        </p:txBody>
      </p:sp>
      <p:sp>
        <p:nvSpPr>
          <p:cNvPr id="19" name="Text 16"/>
          <p:cNvSpPr/>
          <p:nvPr/>
        </p:nvSpPr>
        <p:spPr>
          <a:xfrm>
            <a:off x="10908983" y="5675352"/>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The change in momentum of an object is equal to the impulse applied to it.</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9620" y="782479"/>
            <a:ext cx="7140297" cy="687110"/>
          </a:xfrm>
          <a:prstGeom prst="rect">
            <a:avLst/>
          </a:prstGeom>
          <a:noFill/>
          <a:ln/>
        </p:spPr>
        <p:txBody>
          <a:bodyPr wrap="none" lIns="0" tIns="0" rIns="0" bIns="0" rtlCol="0" anchor="t"/>
          <a:lstStyle/>
          <a:p>
            <a:pPr marL="0" indent="0">
              <a:lnSpc>
                <a:spcPts val="5400"/>
              </a:lnSpc>
              <a:buNone/>
            </a:pPr>
            <a:r>
              <a:rPr lang="en-US" sz="4300" b="1" dirty="0">
                <a:solidFill>
                  <a:srgbClr val="231971"/>
                </a:solidFill>
                <a:latin typeface="Outfit Extra Bold" pitchFamily="34" charset="0"/>
                <a:ea typeface="Outfit Extra Bold" pitchFamily="34" charset="-122"/>
                <a:cs typeface="Outfit Extra Bold" pitchFamily="34" charset="-120"/>
              </a:rPr>
              <a:t>Conservation of Momentum</a:t>
            </a:r>
            <a:endParaRPr lang="en-US" sz="4300" dirty="0"/>
          </a:p>
        </p:txBody>
      </p:sp>
      <p:sp>
        <p:nvSpPr>
          <p:cNvPr id="4" name="Shape 1"/>
          <p:cNvSpPr/>
          <p:nvPr/>
        </p:nvSpPr>
        <p:spPr>
          <a:xfrm>
            <a:off x="1084183" y="1799392"/>
            <a:ext cx="30480" cy="5647730"/>
          </a:xfrm>
          <a:prstGeom prst="roundRect">
            <a:avLst>
              <a:gd name="adj" fmla="val 303018"/>
            </a:avLst>
          </a:prstGeom>
          <a:solidFill>
            <a:srgbClr val="BDB8DF"/>
          </a:solidFill>
          <a:ln/>
        </p:spPr>
      </p:sp>
      <p:sp>
        <p:nvSpPr>
          <p:cNvPr id="5" name="Shape 2"/>
          <p:cNvSpPr/>
          <p:nvPr/>
        </p:nvSpPr>
        <p:spPr>
          <a:xfrm>
            <a:off x="1316295" y="2278737"/>
            <a:ext cx="769620" cy="30480"/>
          </a:xfrm>
          <a:prstGeom prst="roundRect">
            <a:avLst>
              <a:gd name="adj" fmla="val 303018"/>
            </a:avLst>
          </a:prstGeom>
          <a:solidFill>
            <a:srgbClr val="BDB8DF"/>
          </a:solidFill>
          <a:ln/>
        </p:spPr>
      </p:sp>
      <p:sp>
        <p:nvSpPr>
          <p:cNvPr id="6" name="Shape 3"/>
          <p:cNvSpPr/>
          <p:nvPr/>
        </p:nvSpPr>
        <p:spPr>
          <a:xfrm>
            <a:off x="852071" y="2046684"/>
            <a:ext cx="494705" cy="494705"/>
          </a:xfrm>
          <a:prstGeom prst="roundRect">
            <a:avLst>
              <a:gd name="adj" fmla="val 18670"/>
            </a:avLst>
          </a:prstGeom>
          <a:solidFill>
            <a:srgbClr val="E9E6FA"/>
          </a:solidFill>
          <a:ln w="7620">
            <a:solidFill>
              <a:srgbClr val="BDB8DF"/>
            </a:solidFill>
            <a:prstDash val="solid"/>
          </a:ln>
        </p:spPr>
      </p:sp>
      <p:sp>
        <p:nvSpPr>
          <p:cNvPr id="7" name="Text 4"/>
          <p:cNvSpPr/>
          <p:nvPr/>
        </p:nvSpPr>
        <p:spPr>
          <a:xfrm>
            <a:off x="1035070" y="2129076"/>
            <a:ext cx="128588" cy="329803"/>
          </a:xfrm>
          <a:prstGeom prst="rect">
            <a:avLst/>
          </a:prstGeom>
          <a:noFill/>
          <a:ln/>
        </p:spPr>
        <p:txBody>
          <a:bodyPr wrap="none" lIns="0" tIns="0" rIns="0" bIns="0" rtlCol="0" anchor="t"/>
          <a:lstStyle/>
          <a:p>
            <a:pPr marL="0" indent="0" algn="ctr">
              <a:lnSpc>
                <a:spcPts val="2550"/>
              </a:lnSpc>
              <a:buNone/>
            </a:pPr>
            <a:r>
              <a:rPr lang="en-US" sz="2550" b="1" dirty="0">
                <a:solidFill>
                  <a:srgbClr val="2A2742"/>
                </a:solidFill>
                <a:latin typeface="Outfit Extra Bold" pitchFamily="34" charset="0"/>
                <a:ea typeface="Outfit Extra Bold" pitchFamily="34" charset="-122"/>
                <a:cs typeface="Outfit Extra Bold" pitchFamily="34" charset="-120"/>
              </a:rPr>
              <a:t>1</a:t>
            </a:r>
            <a:endParaRPr lang="en-US" sz="2550" dirty="0"/>
          </a:p>
        </p:txBody>
      </p:sp>
      <p:sp>
        <p:nvSpPr>
          <p:cNvPr id="8" name="Text 5"/>
          <p:cNvSpPr/>
          <p:nvPr/>
        </p:nvSpPr>
        <p:spPr>
          <a:xfrm>
            <a:off x="2308860" y="2019181"/>
            <a:ext cx="2748796" cy="343614"/>
          </a:xfrm>
          <a:prstGeom prst="rect">
            <a:avLst/>
          </a:prstGeom>
          <a:noFill/>
          <a:ln/>
        </p:spPr>
        <p:txBody>
          <a:bodyPr wrap="non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Defining Momentum</a:t>
            </a:r>
            <a:endParaRPr lang="en-US" sz="2150" dirty="0"/>
          </a:p>
        </p:txBody>
      </p:sp>
      <p:sp>
        <p:nvSpPr>
          <p:cNvPr id="9" name="Text 6"/>
          <p:cNvSpPr/>
          <p:nvPr/>
        </p:nvSpPr>
        <p:spPr>
          <a:xfrm>
            <a:off x="2308860" y="2494717"/>
            <a:ext cx="6065520" cy="703659"/>
          </a:xfrm>
          <a:prstGeom prst="rect">
            <a:avLst/>
          </a:prstGeom>
          <a:noFill/>
          <a:ln/>
        </p:spPr>
        <p:txBody>
          <a:bodyPr wrap="square" lIns="0" tIns="0" rIns="0" bIns="0" rtlCol="0" anchor="t"/>
          <a:lstStyle/>
          <a:p>
            <a:pPr marL="0" indent="0" algn="l">
              <a:lnSpc>
                <a:spcPts val="2750"/>
              </a:lnSpc>
              <a:buNone/>
            </a:pPr>
            <a:r>
              <a:rPr lang="en-US" sz="1700" dirty="0">
                <a:solidFill>
                  <a:srgbClr val="2A2742"/>
                </a:solidFill>
                <a:latin typeface="Arimo" pitchFamily="34" charset="0"/>
                <a:ea typeface="Arimo" pitchFamily="34" charset="-122"/>
                <a:cs typeface="Arimo" pitchFamily="34" charset="-120"/>
              </a:rPr>
              <a:t>Momentum is the product of an object's mass and velocity. It represents the object's quantity of motion.</a:t>
            </a:r>
            <a:endParaRPr lang="en-US" sz="1700" dirty="0"/>
          </a:p>
        </p:txBody>
      </p:sp>
      <p:sp>
        <p:nvSpPr>
          <p:cNvPr id="10" name="Shape 7"/>
          <p:cNvSpPr/>
          <p:nvPr/>
        </p:nvSpPr>
        <p:spPr>
          <a:xfrm>
            <a:off x="1316295" y="4117300"/>
            <a:ext cx="769620" cy="30480"/>
          </a:xfrm>
          <a:prstGeom prst="roundRect">
            <a:avLst>
              <a:gd name="adj" fmla="val 303018"/>
            </a:avLst>
          </a:prstGeom>
          <a:solidFill>
            <a:srgbClr val="BDB8DF"/>
          </a:solidFill>
          <a:ln/>
        </p:spPr>
      </p:sp>
      <p:sp>
        <p:nvSpPr>
          <p:cNvPr id="11" name="Shape 8"/>
          <p:cNvSpPr/>
          <p:nvPr/>
        </p:nvSpPr>
        <p:spPr>
          <a:xfrm>
            <a:off x="852071" y="3885247"/>
            <a:ext cx="494705" cy="494705"/>
          </a:xfrm>
          <a:prstGeom prst="roundRect">
            <a:avLst>
              <a:gd name="adj" fmla="val 18670"/>
            </a:avLst>
          </a:prstGeom>
          <a:solidFill>
            <a:srgbClr val="E9E6FA"/>
          </a:solidFill>
          <a:ln w="7620">
            <a:solidFill>
              <a:srgbClr val="BDB8DF"/>
            </a:solidFill>
            <a:prstDash val="solid"/>
          </a:ln>
        </p:spPr>
      </p:sp>
      <p:sp>
        <p:nvSpPr>
          <p:cNvPr id="12" name="Text 9"/>
          <p:cNvSpPr/>
          <p:nvPr/>
        </p:nvSpPr>
        <p:spPr>
          <a:xfrm>
            <a:off x="1004471" y="3967639"/>
            <a:ext cx="189905" cy="329803"/>
          </a:xfrm>
          <a:prstGeom prst="rect">
            <a:avLst/>
          </a:prstGeom>
          <a:noFill/>
          <a:ln/>
        </p:spPr>
        <p:txBody>
          <a:bodyPr wrap="none" lIns="0" tIns="0" rIns="0" bIns="0" rtlCol="0" anchor="t"/>
          <a:lstStyle/>
          <a:p>
            <a:pPr marL="0" indent="0" algn="ctr">
              <a:lnSpc>
                <a:spcPts val="2550"/>
              </a:lnSpc>
              <a:buNone/>
            </a:pPr>
            <a:r>
              <a:rPr lang="en-US" sz="2550" b="1" dirty="0">
                <a:solidFill>
                  <a:srgbClr val="2A2742"/>
                </a:solidFill>
                <a:latin typeface="Outfit Extra Bold" pitchFamily="34" charset="0"/>
                <a:ea typeface="Outfit Extra Bold" pitchFamily="34" charset="-122"/>
                <a:cs typeface="Outfit Extra Bold" pitchFamily="34" charset="-120"/>
              </a:rPr>
              <a:t>2</a:t>
            </a:r>
            <a:endParaRPr lang="en-US" sz="2550" dirty="0"/>
          </a:p>
        </p:txBody>
      </p:sp>
      <p:sp>
        <p:nvSpPr>
          <p:cNvPr id="13" name="Text 10"/>
          <p:cNvSpPr/>
          <p:nvPr/>
        </p:nvSpPr>
        <p:spPr>
          <a:xfrm>
            <a:off x="2308860" y="3857744"/>
            <a:ext cx="2920008" cy="343614"/>
          </a:xfrm>
          <a:prstGeom prst="rect">
            <a:avLst/>
          </a:prstGeom>
          <a:noFill/>
          <a:ln/>
        </p:spPr>
        <p:txBody>
          <a:bodyPr wrap="non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Conservation Principle</a:t>
            </a:r>
            <a:endParaRPr lang="en-US" sz="2150" dirty="0"/>
          </a:p>
        </p:txBody>
      </p:sp>
      <p:sp>
        <p:nvSpPr>
          <p:cNvPr id="14" name="Text 11"/>
          <p:cNvSpPr/>
          <p:nvPr/>
        </p:nvSpPr>
        <p:spPr>
          <a:xfrm>
            <a:off x="2308860" y="4333280"/>
            <a:ext cx="6065520" cy="1055489"/>
          </a:xfrm>
          <a:prstGeom prst="rect">
            <a:avLst/>
          </a:prstGeom>
          <a:noFill/>
          <a:ln/>
        </p:spPr>
        <p:txBody>
          <a:bodyPr wrap="square" lIns="0" tIns="0" rIns="0" bIns="0" rtlCol="0" anchor="t"/>
          <a:lstStyle/>
          <a:p>
            <a:pPr marL="0" indent="0" algn="l">
              <a:lnSpc>
                <a:spcPts val="2750"/>
              </a:lnSpc>
              <a:buNone/>
            </a:pPr>
            <a:r>
              <a:rPr lang="en-US" sz="1700" dirty="0">
                <a:solidFill>
                  <a:srgbClr val="2A2742"/>
                </a:solidFill>
                <a:latin typeface="Arimo" pitchFamily="34" charset="0"/>
                <a:ea typeface="Arimo" pitchFamily="34" charset="-122"/>
                <a:cs typeface="Arimo" pitchFamily="34" charset="-120"/>
              </a:rPr>
              <a:t>The law of conservation of momentum states that the total momentum of a closed system remains constant unless an external force acts on it.</a:t>
            </a:r>
            <a:endParaRPr lang="en-US" sz="1700" dirty="0"/>
          </a:p>
        </p:txBody>
      </p:sp>
      <p:sp>
        <p:nvSpPr>
          <p:cNvPr id="15" name="Shape 12"/>
          <p:cNvSpPr/>
          <p:nvPr/>
        </p:nvSpPr>
        <p:spPr>
          <a:xfrm>
            <a:off x="1316295" y="6307693"/>
            <a:ext cx="769620" cy="30480"/>
          </a:xfrm>
          <a:prstGeom prst="roundRect">
            <a:avLst>
              <a:gd name="adj" fmla="val 303018"/>
            </a:avLst>
          </a:prstGeom>
          <a:solidFill>
            <a:srgbClr val="BDB8DF"/>
          </a:solidFill>
          <a:ln/>
        </p:spPr>
      </p:sp>
      <p:sp>
        <p:nvSpPr>
          <p:cNvPr id="16" name="Shape 13"/>
          <p:cNvSpPr/>
          <p:nvPr/>
        </p:nvSpPr>
        <p:spPr>
          <a:xfrm>
            <a:off x="852071" y="6075640"/>
            <a:ext cx="494705" cy="494705"/>
          </a:xfrm>
          <a:prstGeom prst="roundRect">
            <a:avLst>
              <a:gd name="adj" fmla="val 18670"/>
            </a:avLst>
          </a:prstGeom>
          <a:solidFill>
            <a:srgbClr val="E9E6FA"/>
          </a:solidFill>
          <a:ln w="7620">
            <a:solidFill>
              <a:srgbClr val="BDB8DF"/>
            </a:solidFill>
            <a:prstDash val="solid"/>
          </a:ln>
        </p:spPr>
      </p:sp>
      <p:sp>
        <p:nvSpPr>
          <p:cNvPr id="17" name="Text 14"/>
          <p:cNvSpPr/>
          <p:nvPr/>
        </p:nvSpPr>
        <p:spPr>
          <a:xfrm>
            <a:off x="1005542" y="6158032"/>
            <a:ext cx="187643" cy="329803"/>
          </a:xfrm>
          <a:prstGeom prst="rect">
            <a:avLst/>
          </a:prstGeom>
          <a:noFill/>
          <a:ln/>
        </p:spPr>
        <p:txBody>
          <a:bodyPr wrap="none" lIns="0" tIns="0" rIns="0" bIns="0" rtlCol="0" anchor="t"/>
          <a:lstStyle/>
          <a:p>
            <a:pPr marL="0" indent="0" algn="ctr">
              <a:lnSpc>
                <a:spcPts val="2550"/>
              </a:lnSpc>
              <a:buNone/>
            </a:pPr>
            <a:r>
              <a:rPr lang="en-US" sz="2550" b="1" dirty="0">
                <a:solidFill>
                  <a:srgbClr val="2A2742"/>
                </a:solidFill>
                <a:latin typeface="Outfit Extra Bold" pitchFamily="34" charset="0"/>
                <a:ea typeface="Outfit Extra Bold" pitchFamily="34" charset="-122"/>
                <a:cs typeface="Outfit Extra Bold" pitchFamily="34" charset="-120"/>
              </a:rPr>
              <a:t>3</a:t>
            </a:r>
            <a:endParaRPr lang="en-US" sz="2550" dirty="0"/>
          </a:p>
        </p:txBody>
      </p:sp>
      <p:sp>
        <p:nvSpPr>
          <p:cNvPr id="18" name="Text 15"/>
          <p:cNvSpPr/>
          <p:nvPr/>
        </p:nvSpPr>
        <p:spPr>
          <a:xfrm>
            <a:off x="2308860" y="6048137"/>
            <a:ext cx="2748796" cy="343614"/>
          </a:xfrm>
          <a:prstGeom prst="rect">
            <a:avLst/>
          </a:prstGeom>
          <a:noFill/>
          <a:ln/>
        </p:spPr>
        <p:txBody>
          <a:bodyPr wrap="none" lIns="0" tIns="0" rIns="0" bIns="0" rtlCol="0" anchor="t"/>
          <a:lstStyle/>
          <a:p>
            <a:pPr marL="0" indent="0" algn="l">
              <a:lnSpc>
                <a:spcPts val="2700"/>
              </a:lnSpc>
              <a:buNone/>
            </a:pPr>
            <a:r>
              <a:rPr lang="en-US" sz="2150" b="1" dirty="0">
                <a:solidFill>
                  <a:srgbClr val="2A2742"/>
                </a:solidFill>
                <a:latin typeface="Outfit Extra Bold" pitchFamily="34" charset="0"/>
                <a:ea typeface="Outfit Extra Bold" pitchFamily="34" charset="-122"/>
                <a:cs typeface="Outfit Extra Bold" pitchFamily="34" charset="-120"/>
              </a:rPr>
              <a:t>Applying the Law</a:t>
            </a:r>
            <a:endParaRPr lang="en-US" sz="2150" dirty="0"/>
          </a:p>
        </p:txBody>
      </p:sp>
      <p:sp>
        <p:nvSpPr>
          <p:cNvPr id="19" name="Text 16"/>
          <p:cNvSpPr/>
          <p:nvPr/>
        </p:nvSpPr>
        <p:spPr>
          <a:xfrm>
            <a:off x="2308860" y="6523672"/>
            <a:ext cx="6065520" cy="703659"/>
          </a:xfrm>
          <a:prstGeom prst="rect">
            <a:avLst/>
          </a:prstGeom>
          <a:noFill/>
          <a:ln/>
        </p:spPr>
        <p:txBody>
          <a:bodyPr wrap="square" lIns="0" tIns="0" rIns="0" bIns="0" rtlCol="0" anchor="t"/>
          <a:lstStyle/>
          <a:p>
            <a:pPr marL="0" indent="0" algn="l">
              <a:lnSpc>
                <a:spcPts val="2750"/>
              </a:lnSpc>
              <a:buNone/>
            </a:pPr>
            <a:r>
              <a:rPr lang="en-US" sz="1700" dirty="0">
                <a:solidFill>
                  <a:srgbClr val="2A2742"/>
                </a:solidFill>
                <a:latin typeface="Arimo" pitchFamily="34" charset="0"/>
                <a:ea typeface="Arimo" pitchFamily="34" charset="-122"/>
                <a:cs typeface="Arimo" pitchFamily="34" charset="-120"/>
              </a:rPr>
              <a:t>In collisions and other interactions, the total momentum of the system is conserved, even as individual momenta change.</a:t>
            </a:r>
            <a:endParaRPr lang="en-US" sz="17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965954"/>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Collisions</a:t>
            </a:r>
            <a:endParaRPr lang="en-US" sz="4450" dirty="0"/>
          </a:p>
        </p:txBody>
      </p:sp>
      <p:pic>
        <p:nvPicPr>
          <p:cNvPr id="3" name="Image 0" descr="preencoded.png"/>
          <p:cNvPicPr>
            <a:picLocks noChangeAspect="1"/>
          </p:cNvPicPr>
          <p:nvPr/>
        </p:nvPicPr>
        <p:blipFill>
          <a:blip r:embed="rId3"/>
          <a:stretch>
            <a:fillRect/>
          </a:stretch>
        </p:blipFill>
        <p:spPr>
          <a:xfrm>
            <a:off x="793790" y="2128361"/>
            <a:ext cx="4120753" cy="2546747"/>
          </a:xfrm>
          <a:prstGeom prst="rect">
            <a:avLst/>
          </a:prstGeom>
        </p:spPr>
      </p:pic>
      <p:sp>
        <p:nvSpPr>
          <p:cNvPr id="4" name="Text 1"/>
          <p:cNvSpPr/>
          <p:nvPr/>
        </p:nvSpPr>
        <p:spPr>
          <a:xfrm>
            <a:off x="793790" y="49585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Collision Dynamics</a:t>
            </a:r>
            <a:endParaRPr lang="en-US" sz="2200" dirty="0"/>
          </a:p>
        </p:txBody>
      </p:sp>
      <p:sp>
        <p:nvSpPr>
          <p:cNvPr id="5" name="Text 2"/>
          <p:cNvSpPr/>
          <p:nvPr/>
        </p:nvSpPr>
        <p:spPr>
          <a:xfrm>
            <a:off x="793790" y="5449014"/>
            <a:ext cx="4120753" cy="1814513"/>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When two objects collide, the forces and momenta involved determine the outcome. Understanding collision mechanics is key to analyzing real-world situations.</a:t>
            </a:r>
            <a:endParaRPr lang="en-US" sz="1750" dirty="0"/>
          </a:p>
        </p:txBody>
      </p:sp>
      <p:pic>
        <p:nvPicPr>
          <p:cNvPr id="6" name="Image 1" descr="preencoded.png"/>
          <p:cNvPicPr>
            <a:picLocks noChangeAspect="1"/>
          </p:cNvPicPr>
          <p:nvPr/>
        </p:nvPicPr>
        <p:blipFill>
          <a:blip r:embed="rId4"/>
          <a:stretch>
            <a:fillRect/>
          </a:stretch>
        </p:blipFill>
        <p:spPr>
          <a:xfrm>
            <a:off x="5254704" y="2128361"/>
            <a:ext cx="4120872" cy="2546866"/>
          </a:xfrm>
          <a:prstGeom prst="rect">
            <a:avLst/>
          </a:prstGeom>
        </p:spPr>
      </p:pic>
      <p:sp>
        <p:nvSpPr>
          <p:cNvPr id="7" name="Text 3"/>
          <p:cNvSpPr/>
          <p:nvPr/>
        </p:nvSpPr>
        <p:spPr>
          <a:xfrm>
            <a:off x="5254704" y="4958715"/>
            <a:ext cx="3681532"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Conservation of Momentum</a:t>
            </a:r>
            <a:endParaRPr lang="en-US" sz="2200" dirty="0"/>
          </a:p>
        </p:txBody>
      </p:sp>
      <p:sp>
        <p:nvSpPr>
          <p:cNvPr id="8" name="Text 4"/>
          <p:cNvSpPr/>
          <p:nvPr/>
        </p:nvSpPr>
        <p:spPr>
          <a:xfrm>
            <a:off x="5254704" y="5449133"/>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In a closed system, the total momentum before a collision is equal to the total momentum after the collision, unless an external force is applied.</a:t>
            </a:r>
            <a:endParaRPr lang="en-US" sz="1750" dirty="0"/>
          </a:p>
        </p:txBody>
      </p:sp>
      <p:pic>
        <p:nvPicPr>
          <p:cNvPr id="9" name="Image 2" descr="preencoded.png"/>
          <p:cNvPicPr>
            <a:picLocks noChangeAspect="1"/>
          </p:cNvPicPr>
          <p:nvPr/>
        </p:nvPicPr>
        <p:blipFill>
          <a:blip r:embed="rId5"/>
          <a:stretch>
            <a:fillRect/>
          </a:stretch>
        </p:blipFill>
        <p:spPr>
          <a:xfrm>
            <a:off x="9715738" y="2128361"/>
            <a:ext cx="4120753" cy="2546747"/>
          </a:xfrm>
          <a:prstGeom prst="rect">
            <a:avLst/>
          </a:prstGeom>
        </p:spPr>
      </p:pic>
      <p:sp>
        <p:nvSpPr>
          <p:cNvPr id="10" name="Text 5"/>
          <p:cNvSpPr/>
          <p:nvPr/>
        </p:nvSpPr>
        <p:spPr>
          <a:xfrm>
            <a:off x="9715738" y="49585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Collision Safety</a:t>
            </a:r>
            <a:endParaRPr lang="en-US" sz="2200" dirty="0"/>
          </a:p>
        </p:txBody>
      </p:sp>
      <p:sp>
        <p:nvSpPr>
          <p:cNvPr id="11" name="Text 6"/>
          <p:cNvSpPr/>
          <p:nvPr/>
        </p:nvSpPr>
        <p:spPr>
          <a:xfrm>
            <a:off x="9715738" y="5449014"/>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Designing vehicles and structures to absorb collision energy through controlled deformation can minimize injury and damage during accidents.</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19657"/>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Circular Motion and Centripetal Force</a:t>
            </a:r>
            <a:endParaRPr lang="en-US" sz="4450" dirty="0"/>
          </a:p>
        </p:txBody>
      </p:sp>
      <p:sp>
        <p:nvSpPr>
          <p:cNvPr id="4" name="Text 1"/>
          <p:cNvSpPr/>
          <p:nvPr/>
        </p:nvSpPr>
        <p:spPr>
          <a:xfrm>
            <a:off x="793790" y="3777377"/>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When an object moves in a circular path, it experiences a centripetal force that constantly pulls it towards the center. This force changes the direction of the object's velocity, causing it to follow a curved trajectory.</a:t>
            </a:r>
            <a:endParaRPr lang="en-US" sz="1750" dirty="0"/>
          </a:p>
        </p:txBody>
      </p:sp>
      <p:sp>
        <p:nvSpPr>
          <p:cNvPr id="5" name="Text 2"/>
          <p:cNvSpPr/>
          <p:nvPr/>
        </p:nvSpPr>
        <p:spPr>
          <a:xfrm>
            <a:off x="793790" y="5121235"/>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Centripetal force can arise from various sources, such as tension, friction, or gravity. Understanding circular motion and centripetal force is crucial in fields like astronomy, engineering, and sports.</a:t>
            </a:r>
            <a:endParaRPr lang="en-US" sz="17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864525"/>
            <a:ext cx="6011108"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Conclusion and Review</a:t>
            </a:r>
            <a:endParaRPr lang="en-US" sz="4450" dirty="0"/>
          </a:p>
        </p:txBody>
      </p:sp>
      <p:sp>
        <p:nvSpPr>
          <p:cNvPr id="4" name="Text 1"/>
          <p:cNvSpPr/>
          <p:nvPr/>
        </p:nvSpPr>
        <p:spPr>
          <a:xfrm>
            <a:off x="793790" y="3913465"/>
            <a:ext cx="7556421" cy="1451610"/>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In this final section, we'll summarize the key concepts covered in Grade 10 Physics Unit 1 and provide a high-level review of the essential topics. This will help solidify your understanding and prepare you for the upcoming assessments.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00802" y="551259"/>
            <a:ext cx="5085517" cy="625793"/>
          </a:xfrm>
          <a:prstGeom prst="rect">
            <a:avLst/>
          </a:prstGeom>
          <a:noFill/>
          <a:ln/>
        </p:spPr>
        <p:txBody>
          <a:bodyPr wrap="none" lIns="0" tIns="0" rIns="0" bIns="0" rtlCol="0" anchor="t"/>
          <a:lstStyle/>
          <a:p>
            <a:pPr marL="0" indent="0">
              <a:lnSpc>
                <a:spcPts val="4900"/>
              </a:lnSpc>
              <a:buNone/>
            </a:pPr>
            <a:r>
              <a:rPr lang="en-US" sz="3900" b="1" dirty="0">
                <a:solidFill>
                  <a:srgbClr val="231971"/>
                </a:solidFill>
                <a:latin typeface="Outfit Extra Bold" pitchFamily="34" charset="0"/>
                <a:ea typeface="Outfit Extra Bold" pitchFamily="34" charset="-122"/>
                <a:cs typeface="Outfit Extra Bold" pitchFamily="34" charset="-120"/>
              </a:rPr>
              <a:t>The Scientific Method</a:t>
            </a:r>
            <a:endParaRPr lang="en-US" sz="3900" dirty="0"/>
          </a:p>
        </p:txBody>
      </p:sp>
      <p:sp>
        <p:nvSpPr>
          <p:cNvPr id="3" name="Shape 1"/>
          <p:cNvSpPr/>
          <p:nvPr/>
        </p:nvSpPr>
        <p:spPr>
          <a:xfrm>
            <a:off x="700802" y="1577459"/>
            <a:ext cx="1653540" cy="1153597"/>
          </a:xfrm>
          <a:prstGeom prst="roundRect">
            <a:avLst>
              <a:gd name="adj" fmla="val 7291"/>
            </a:avLst>
          </a:prstGeom>
          <a:solidFill>
            <a:srgbClr val="E9E6FA"/>
          </a:solidFill>
          <a:ln w="7620">
            <a:solidFill>
              <a:srgbClr val="BDB8DF"/>
            </a:solidFill>
            <a:prstDash val="solid"/>
          </a:ln>
        </p:spPr>
      </p:sp>
      <p:sp>
        <p:nvSpPr>
          <p:cNvPr id="4" name="Text 2"/>
          <p:cNvSpPr/>
          <p:nvPr/>
        </p:nvSpPr>
        <p:spPr>
          <a:xfrm>
            <a:off x="908566" y="1954054"/>
            <a:ext cx="97631" cy="400407"/>
          </a:xfrm>
          <a:prstGeom prst="rect">
            <a:avLst/>
          </a:prstGeom>
          <a:noFill/>
          <a:ln/>
        </p:spPr>
        <p:txBody>
          <a:bodyPr wrap="none" lIns="0" tIns="0" rIns="0" bIns="0" rtlCol="0" anchor="t"/>
          <a:lstStyle/>
          <a:p>
            <a:pPr marL="0" indent="0" algn="ctr">
              <a:lnSpc>
                <a:spcPts val="3150"/>
              </a:lnSpc>
              <a:buNone/>
            </a:pPr>
            <a:r>
              <a:rPr lang="en-US" sz="1950" b="1" dirty="0">
                <a:solidFill>
                  <a:srgbClr val="2A2742"/>
                </a:solidFill>
                <a:latin typeface="Outfit Extra Bold" pitchFamily="34" charset="0"/>
                <a:ea typeface="Outfit Extra Bold" pitchFamily="34" charset="-122"/>
                <a:cs typeface="Outfit Extra Bold" pitchFamily="34" charset="-120"/>
              </a:rPr>
              <a:t>1</a:t>
            </a:r>
            <a:endParaRPr lang="en-US" sz="1950" dirty="0"/>
          </a:p>
        </p:txBody>
      </p:sp>
      <p:sp>
        <p:nvSpPr>
          <p:cNvPr id="5" name="Text 3"/>
          <p:cNvSpPr/>
          <p:nvPr/>
        </p:nvSpPr>
        <p:spPr>
          <a:xfrm>
            <a:off x="2554486" y="1777603"/>
            <a:ext cx="2503051" cy="312777"/>
          </a:xfrm>
          <a:prstGeom prst="rect">
            <a:avLst/>
          </a:prstGeom>
          <a:noFill/>
          <a:ln/>
        </p:spPr>
        <p:txBody>
          <a:bodyPr wrap="none" lIns="0" tIns="0" rIns="0" bIns="0" rtlCol="0" anchor="t"/>
          <a:lstStyle/>
          <a:p>
            <a:pPr marL="0" indent="0" algn="l">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Observe</a:t>
            </a:r>
            <a:endParaRPr lang="en-US" sz="1950" dirty="0"/>
          </a:p>
        </p:txBody>
      </p:sp>
      <p:sp>
        <p:nvSpPr>
          <p:cNvPr id="6" name="Text 4"/>
          <p:cNvSpPr/>
          <p:nvPr/>
        </p:nvSpPr>
        <p:spPr>
          <a:xfrm>
            <a:off x="2554486" y="2210514"/>
            <a:ext cx="3927396" cy="32039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Arimo" pitchFamily="34" charset="0"/>
                <a:ea typeface="Arimo" pitchFamily="34" charset="-122"/>
                <a:cs typeface="Arimo" pitchFamily="34" charset="-120"/>
              </a:rPr>
              <a:t>Identify a problem or question to investigate.</a:t>
            </a:r>
            <a:endParaRPr lang="en-US" sz="1550" dirty="0"/>
          </a:p>
        </p:txBody>
      </p:sp>
      <p:sp>
        <p:nvSpPr>
          <p:cNvPr id="7" name="Shape 5"/>
          <p:cNvSpPr/>
          <p:nvPr/>
        </p:nvSpPr>
        <p:spPr>
          <a:xfrm>
            <a:off x="2454354" y="2721531"/>
            <a:ext cx="11375231" cy="11430"/>
          </a:xfrm>
          <a:prstGeom prst="roundRect">
            <a:avLst>
              <a:gd name="adj" fmla="val 735814"/>
            </a:avLst>
          </a:prstGeom>
          <a:solidFill>
            <a:srgbClr val="BDB8DF"/>
          </a:solidFill>
          <a:ln/>
        </p:spPr>
      </p:sp>
      <p:sp>
        <p:nvSpPr>
          <p:cNvPr id="8" name="Shape 6"/>
          <p:cNvSpPr/>
          <p:nvPr/>
        </p:nvSpPr>
        <p:spPr>
          <a:xfrm>
            <a:off x="700802" y="2831068"/>
            <a:ext cx="3307199" cy="1153597"/>
          </a:xfrm>
          <a:prstGeom prst="roundRect">
            <a:avLst>
              <a:gd name="adj" fmla="val 7291"/>
            </a:avLst>
          </a:prstGeom>
          <a:solidFill>
            <a:srgbClr val="E9E6FA"/>
          </a:solidFill>
          <a:ln w="7620">
            <a:solidFill>
              <a:srgbClr val="BDB8DF"/>
            </a:solidFill>
            <a:prstDash val="solid"/>
          </a:ln>
        </p:spPr>
      </p:sp>
      <p:sp>
        <p:nvSpPr>
          <p:cNvPr id="9" name="Text 7"/>
          <p:cNvSpPr/>
          <p:nvPr/>
        </p:nvSpPr>
        <p:spPr>
          <a:xfrm>
            <a:off x="908566" y="3207663"/>
            <a:ext cx="144185" cy="400407"/>
          </a:xfrm>
          <a:prstGeom prst="rect">
            <a:avLst/>
          </a:prstGeom>
          <a:noFill/>
          <a:ln/>
        </p:spPr>
        <p:txBody>
          <a:bodyPr wrap="none" lIns="0" tIns="0" rIns="0" bIns="0" rtlCol="0" anchor="t"/>
          <a:lstStyle/>
          <a:p>
            <a:pPr marL="0" indent="0" algn="ctr">
              <a:lnSpc>
                <a:spcPts val="3150"/>
              </a:lnSpc>
              <a:buNone/>
            </a:pPr>
            <a:r>
              <a:rPr lang="en-US" sz="1950" b="1" dirty="0">
                <a:solidFill>
                  <a:srgbClr val="2A2742"/>
                </a:solidFill>
                <a:latin typeface="Outfit Extra Bold" pitchFamily="34" charset="0"/>
                <a:ea typeface="Outfit Extra Bold" pitchFamily="34" charset="-122"/>
                <a:cs typeface="Outfit Extra Bold" pitchFamily="34" charset="-120"/>
              </a:rPr>
              <a:t>2</a:t>
            </a:r>
            <a:endParaRPr lang="en-US" sz="1950" dirty="0"/>
          </a:p>
        </p:txBody>
      </p:sp>
      <p:sp>
        <p:nvSpPr>
          <p:cNvPr id="10" name="Text 8"/>
          <p:cNvSpPr/>
          <p:nvPr/>
        </p:nvSpPr>
        <p:spPr>
          <a:xfrm>
            <a:off x="4208145" y="3031212"/>
            <a:ext cx="2503051" cy="312777"/>
          </a:xfrm>
          <a:prstGeom prst="rect">
            <a:avLst/>
          </a:prstGeom>
          <a:noFill/>
          <a:ln/>
        </p:spPr>
        <p:txBody>
          <a:bodyPr wrap="none" lIns="0" tIns="0" rIns="0" bIns="0" rtlCol="0" anchor="t"/>
          <a:lstStyle/>
          <a:p>
            <a:pPr marL="0" indent="0" algn="l">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Hypothesize</a:t>
            </a:r>
            <a:endParaRPr lang="en-US" sz="1950" dirty="0"/>
          </a:p>
        </p:txBody>
      </p:sp>
      <p:sp>
        <p:nvSpPr>
          <p:cNvPr id="11" name="Text 9"/>
          <p:cNvSpPr/>
          <p:nvPr/>
        </p:nvSpPr>
        <p:spPr>
          <a:xfrm>
            <a:off x="4208145" y="3464123"/>
            <a:ext cx="3816429" cy="32039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Arimo" pitchFamily="34" charset="0"/>
                <a:ea typeface="Arimo" pitchFamily="34" charset="-122"/>
                <a:cs typeface="Arimo" pitchFamily="34" charset="-120"/>
              </a:rPr>
              <a:t>Propose a possible explanation or solution.</a:t>
            </a:r>
            <a:endParaRPr lang="en-US" sz="1550" dirty="0"/>
          </a:p>
        </p:txBody>
      </p:sp>
      <p:sp>
        <p:nvSpPr>
          <p:cNvPr id="12" name="Shape 10"/>
          <p:cNvSpPr/>
          <p:nvPr/>
        </p:nvSpPr>
        <p:spPr>
          <a:xfrm>
            <a:off x="4108013" y="3975140"/>
            <a:ext cx="9721572" cy="11430"/>
          </a:xfrm>
          <a:prstGeom prst="roundRect">
            <a:avLst>
              <a:gd name="adj" fmla="val 735814"/>
            </a:avLst>
          </a:prstGeom>
          <a:solidFill>
            <a:srgbClr val="BDB8DF"/>
          </a:solidFill>
          <a:ln/>
        </p:spPr>
      </p:sp>
      <p:sp>
        <p:nvSpPr>
          <p:cNvPr id="13" name="Shape 11"/>
          <p:cNvSpPr/>
          <p:nvPr/>
        </p:nvSpPr>
        <p:spPr>
          <a:xfrm>
            <a:off x="700802" y="4084677"/>
            <a:ext cx="4960739" cy="1153597"/>
          </a:xfrm>
          <a:prstGeom prst="roundRect">
            <a:avLst>
              <a:gd name="adj" fmla="val 7291"/>
            </a:avLst>
          </a:prstGeom>
          <a:solidFill>
            <a:srgbClr val="E9E6FA"/>
          </a:solidFill>
          <a:ln w="7620">
            <a:solidFill>
              <a:srgbClr val="BDB8DF"/>
            </a:solidFill>
            <a:prstDash val="solid"/>
          </a:ln>
        </p:spPr>
      </p:sp>
      <p:sp>
        <p:nvSpPr>
          <p:cNvPr id="14" name="Text 12"/>
          <p:cNvSpPr/>
          <p:nvPr/>
        </p:nvSpPr>
        <p:spPr>
          <a:xfrm>
            <a:off x="908566" y="4461272"/>
            <a:ext cx="142399" cy="400407"/>
          </a:xfrm>
          <a:prstGeom prst="rect">
            <a:avLst/>
          </a:prstGeom>
          <a:noFill/>
          <a:ln/>
        </p:spPr>
        <p:txBody>
          <a:bodyPr wrap="none" lIns="0" tIns="0" rIns="0" bIns="0" rtlCol="0" anchor="t"/>
          <a:lstStyle/>
          <a:p>
            <a:pPr marL="0" indent="0" algn="ctr">
              <a:lnSpc>
                <a:spcPts val="3150"/>
              </a:lnSpc>
              <a:buNone/>
            </a:pPr>
            <a:r>
              <a:rPr lang="en-US" sz="1950" b="1" dirty="0">
                <a:solidFill>
                  <a:srgbClr val="2A2742"/>
                </a:solidFill>
                <a:latin typeface="Outfit Extra Bold" pitchFamily="34" charset="0"/>
                <a:ea typeface="Outfit Extra Bold" pitchFamily="34" charset="-122"/>
                <a:cs typeface="Outfit Extra Bold" pitchFamily="34" charset="-120"/>
              </a:rPr>
              <a:t>3</a:t>
            </a:r>
            <a:endParaRPr lang="en-US" sz="1950" dirty="0"/>
          </a:p>
        </p:txBody>
      </p:sp>
      <p:sp>
        <p:nvSpPr>
          <p:cNvPr id="15" name="Text 13"/>
          <p:cNvSpPr/>
          <p:nvPr/>
        </p:nvSpPr>
        <p:spPr>
          <a:xfrm>
            <a:off x="5861685" y="4284821"/>
            <a:ext cx="2503051" cy="312777"/>
          </a:xfrm>
          <a:prstGeom prst="rect">
            <a:avLst/>
          </a:prstGeom>
          <a:noFill/>
          <a:ln/>
        </p:spPr>
        <p:txBody>
          <a:bodyPr wrap="none" lIns="0" tIns="0" rIns="0" bIns="0" rtlCol="0" anchor="t"/>
          <a:lstStyle/>
          <a:p>
            <a:pPr marL="0" indent="0" algn="l">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Experiment</a:t>
            </a:r>
            <a:endParaRPr lang="en-US" sz="1950" dirty="0"/>
          </a:p>
        </p:txBody>
      </p:sp>
      <p:sp>
        <p:nvSpPr>
          <p:cNvPr id="16" name="Text 14"/>
          <p:cNvSpPr/>
          <p:nvPr/>
        </p:nvSpPr>
        <p:spPr>
          <a:xfrm>
            <a:off x="5861685" y="4717733"/>
            <a:ext cx="3593902" cy="32039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Arimo" pitchFamily="34" charset="0"/>
                <a:ea typeface="Arimo" pitchFamily="34" charset="-122"/>
                <a:cs typeface="Arimo" pitchFamily="34" charset="-120"/>
              </a:rPr>
              <a:t>Design and conduct tests to gather data.</a:t>
            </a:r>
            <a:endParaRPr lang="en-US" sz="1550" dirty="0"/>
          </a:p>
        </p:txBody>
      </p:sp>
      <p:sp>
        <p:nvSpPr>
          <p:cNvPr id="17" name="Shape 15"/>
          <p:cNvSpPr/>
          <p:nvPr/>
        </p:nvSpPr>
        <p:spPr>
          <a:xfrm>
            <a:off x="5761553" y="5228749"/>
            <a:ext cx="8068032" cy="11430"/>
          </a:xfrm>
          <a:prstGeom prst="roundRect">
            <a:avLst>
              <a:gd name="adj" fmla="val 735814"/>
            </a:avLst>
          </a:prstGeom>
          <a:solidFill>
            <a:srgbClr val="BDB8DF"/>
          </a:solidFill>
          <a:ln/>
        </p:spPr>
      </p:sp>
      <p:sp>
        <p:nvSpPr>
          <p:cNvPr id="18" name="Shape 16"/>
          <p:cNvSpPr/>
          <p:nvPr/>
        </p:nvSpPr>
        <p:spPr>
          <a:xfrm>
            <a:off x="700802" y="5338286"/>
            <a:ext cx="6614398" cy="1153597"/>
          </a:xfrm>
          <a:prstGeom prst="roundRect">
            <a:avLst>
              <a:gd name="adj" fmla="val 7291"/>
            </a:avLst>
          </a:prstGeom>
          <a:solidFill>
            <a:srgbClr val="E9E6FA"/>
          </a:solidFill>
          <a:ln w="7620">
            <a:solidFill>
              <a:srgbClr val="BDB8DF"/>
            </a:solidFill>
            <a:prstDash val="solid"/>
          </a:ln>
        </p:spPr>
      </p:sp>
      <p:sp>
        <p:nvSpPr>
          <p:cNvPr id="19" name="Text 17"/>
          <p:cNvSpPr/>
          <p:nvPr/>
        </p:nvSpPr>
        <p:spPr>
          <a:xfrm>
            <a:off x="908566" y="5714881"/>
            <a:ext cx="153353" cy="400407"/>
          </a:xfrm>
          <a:prstGeom prst="rect">
            <a:avLst/>
          </a:prstGeom>
          <a:noFill/>
          <a:ln/>
        </p:spPr>
        <p:txBody>
          <a:bodyPr wrap="none" lIns="0" tIns="0" rIns="0" bIns="0" rtlCol="0" anchor="t"/>
          <a:lstStyle/>
          <a:p>
            <a:pPr marL="0" indent="0" algn="ctr">
              <a:lnSpc>
                <a:spcPts val="3150"/>
              </a:lnSpc>
              <a:buNone/>
            </a:pPr>
            <a:r>
              <a:rPr lang="en-US" sz="1950" b="1" dirty="0">
                <a:solidFill>
                  <a:srgbClr val="2A2742"/>
                </a:solidFill>
                <a:latin typeface="Outfit Extra Bold" pitchFamily="34" charset="0"/>
                <a:ea typeface="Outfit Extra Bold" pitchFamily="34" charset="-122"/>
                <a:cs typeface="Outfit Extra Bold" pitchFamily="34" charset="-120"/>
              </a:rPr>
              <a:t>4</a:t>
            </a:r>
            <a:endParaRPr lang="en-US" sz="1950" dirty="0"/>
          </a:p>
        </p:txBody>
      </p:sp>
      <p:sp>
        <p:nvSpPr>
          <p:cNvPr id="20" name="Text 18"/>
          <p:cNvSpPr/>
          <p:nvPr/>
        </p:nvSpPr>
        <p:spPr>
          <a:xfrm>
            <a:off x="7515344" y="5538430"/>
            <a:ext cx="2503051" cy="312777"/>
          </a:xfrm>
          <a:prstGeom prst="rect">
            <a:avLst/>
          </a:prstGeom>
          <a:noFill/>
          <a:ln/>
        </p:spPr>
        <p:txBody>
          <a:bodyPr wrap="none" lIns="0" tIns="0" rIns="0" bIns="0" rtlCol="0" anchor="t"/>
          <a:lstStyle/>
          <a:p>
            <a:pPr marL="0" indent="0" algn="l">
              <a:lnSpc>
                <a:spcPts val="2450"/>
              </a:lnSpc>
              <a:buNone/>
            </a:pPr>
            <a:r>
              <a:rPr lang="en-US" sz="1950" b="1" dirty="0">
                <a:solidFill>
                  <a:srgbClr val="2A2742"/>
                </a:solidFill>
                <a:latin typeface="Outfit Extra Bold" pitchFamily="34" charset="0"/>
                <a:ea typeface="Outfit Extra Bold" pitchFamily="34" charset="-122"/>
                <a:cs typeface="Outfit Extra Bold" pitchFamily="34" charset="-120"/>
              </a:rPr>
              <a:t>Analyze</a:t>
            </a:r>
            <a:endParaRPr lang="en-US" sz="1950" dirty="0"/>
          </a:p>
        </p:txBody>
      </p:sp>
      <p:sp>
        <p:nvSpPr>
          <p:cNvPr id="21" name="Text 19"/>
          <p:cNvSpPr/>
          <p:nvPr/>
        </p:nvSpPr>
        <p:spPr>
          <a:xfrm>
            <a:off x="7515344" y="5971342"/>
            <a:ext cx="3593663" cy="320397"/>
          </a:xfrm>
          <a:prstGeom prst="rect">
            <a:avLst/>
          </a:prstGeom>
          <a:noFill/>
          <a:ln/>
        </p:spPr>
        <p:txBody>
          <a:bodyPr wrap="none" lIns="0" tIns="0" rIns="0" bIns="0" rtlCol="0" anchor="t"/>
          <a:lstStyle/>
          <a:p>
            <a:pPr marL="0" indent="0" algn="l">
              <a:lnSpc>
                <a:spcPts val="2500"/>
              </a:lnSpc>
              <a:buNone/>
            </a:pPr>
            <a:r>
              <a:rPr lang="en-US" sz="1550" dirty="0">
                <a:solidFill>
                  <a:srgbClr val="2A2742"/>
                </a:solidFill>
                <a:latin typeface="Arimo" pitchFamily="34" charset="0"/>
                <a:ea typeface="Arimo" pitchFamily="34" charset="-122"/>
                <a:cs typeface="Arimo" pitchFamily="34" charset="-120"/>
              </a:rPr>
              <a:t>Examine the data and draw conclusions.</a:t>
            </a:r>
            <a:endParaRPr lang="en-US" sz="1550" dirty="0"/>
          </a:p>
        </p:txBody>
      </p:sp>
      <p:sp>
        <p:nvSpPr>
          <p:cNvPr id="22" name="Text 20"/>
          <p:cNvSpPr/>
          <p:nvPr/>
        </p:nvSpPr>
        <p:spPr>
          <a:xfrm>
            <a:off x="700802" y="6717149"/>
            <a:ext cx="13228796" cy="961192"/>
          </a:xfrm>
          <a:prstGeom prst="rect">
            <a:avLst/>
          </a:prstGeom>
          <a:noFill/>
          <a:ln/>
        </p:spPr>
        <p:txBody>
          <a:bodyPr wrap="square" lIns="0" tIns="0" rIns="0" bIns="0" rtlCol="0" anchor="t"/>
          <a:lstStyle/>
          <a:p>
            <a:pPr marL="0" indent="0">
              <a:lnSpc>
                <a:spcPts val="2500"/>
              </a:lnSpc>
              <a:buNone/>
            </a:pPr>
            <a:r>
              <a:rPr lang="en-US" sz="1550" dirty="0">
                <a:solidFill>
                  <a:srgbClr val="2A2742"/>
                </a:solidFill>
                <a:latin typeface="Arimo" pitchFamily="34" charset="0"/>
                <a:ea typeface="Arimo" pitchFamily="34" charset="-122"/>
                <a:cs typeface="Arimo" pitchFamily="34" charset="-120"/>
              </a:rPr>
              <a:t>The scientific method is the fundamental process used by scientists to investigate the natural world. It involves a systematic series of steps to make observations, form hypotheses, design experiments, collect and analyze data, and draw conclusions. This rigorous approach ensures that scientific findings are based on evidence and can be replicated.</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03064"/>
            <a:ext cx="6257806"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Measurement and Units</a:t>
            </a:r>
            <a:endParaRPr lang="en-US" sz="4450" dirty="0"/>
          </a:p>
        </p:txBody>
      </p:sp>
      <p:sp>
        <p:nvSpPr>
          <p:cNvPr id="4" name="Shape 1"/>
          <p:cNvSpPr/>
          <p:nvPr/>
        </p:nvSpPr>
        <p:spPr>
          <a:xfrm>
            <a:off x="6280190" y="1752005"/>
            <a:ext cx="3664863" cy="3499604"/>
          </a:xfrm>
          <a:prstGeom prst="roundRect">
            <a:avLst>
              <a:gd name="adj" fmla="val 2722"/>
            </a:avLst>
          </a:prstGeom>
          <a:solidFill>
            <a:srgbClr val="E9E6FA"/>
          </a:solidFill>
          <a:ln w="7620">
            <a:solidFill>
              <a:srgbClr val="BDB8DF"/>
            </a:solidFill>
            <a:prstDash val="solid"/>
          </a:ln>
        </p:spPr>
      </p:sp>
      <p:sp>
        <p:nvSpPr>
          <p:cNvPr id="5" name="Text 2"/>
          <p:cNvSpPr/>
          <p:nvPr/>
        </p:nvSpPr>
        <p:spPr>
          <a:xfrm>
            <a:off x="6514624" y="198643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Fundamental Units</a:t>
            </a:r>
            <a:endParaRPr lang="en-US" sz="2200" dirty="0"/>
          </a:p>
        </p:txBody>
      </p:sp>
      <p:sp>
        <p:nvSpPr>
          <p:cNvPr id="6" name="Text 3"/>
          <p:cNvSpPr/>
          <p:nvPr/>
        </p:nvSpPr>
        <p:spPr>
          <a:xfrm>
            <a:off x="6514624" y="2476857"/>
            <a:ext cx="3195995" cy="254031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The fundamental units of measurement in physics are the base units of the International System of Units (SI): meter, kilogram, second, ampere, kelvin, mole, and candela.</a:t>
            </a:r>
            <a:endParaRPr lang="en-US" sz="1750" dirty="0"/>
          </a:p>
        </p:txBody>
      </p:sp>
      <p:sp>
        <p:nvSpPr>
          <p:cNvPr id="7" name="Shape 4"/>
          <p:cNvSpPr/>
          <p:nvPr/>
        </p:nvSpPr>
        <p:spPr>
          <a:xfrm>
            <a:off x="10171867" y="1752005"/>
            <a:ext cx="3664863" cy="3499604"/>
          </a:xfrm>
          <a:prstGeom prst="roundRect">
            <a:avLst>
              <a:gd name="adj" fmla="val 2722"/>
            </a:avLst>
          </a:prstGeom>
          <a:solidFill>
            <a:srgbClr val="E9E6FA"/>
          </a:solidFill>
          <a:ln w="7620">
            <a:solidFill>
              <a:srgbClr val="BDB8DF"/>
            </a:solidFill>
            <a:prstDash val="solid"/>
          </a:ln>
        </p:spPr>
      </p:sp>
      <p:sp>
        <p:nvSpPr>
          <p:cNvPr id="8" name="Text 5"/>
          <p:cNvSpPr/>
          <p:nvPr/>
        </p:nvSpPr>
        <p:spPr>
          <a:xfrm>
            <a:off x="10406301" y="198643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Derived Units</a:t>
            </a:r>
            <a:endParaRPr lang="en-US" sz="2200" dirty="0"/>
          </a:p>
        </p:txBody>
      </p:sp>
      <p:sp>
        <p:nvSpPr>
          <p:cNvPr id="9" name="Text 6"/>
          <p:cNvSpPr/>
          <p:nvPr/>
        </p:nvSpPr>
        <p:spPr>
          <a:xfrm>
            <a:off x="10406301" y="2476857"/>
            <a:ext cx="3195995" cy="217741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Derived units are formed by combining the base units, such as Newton for force, Joule for energy, and Watts for power, allowing us to measure complex physical quantities.</a:t>
            </a:r>
            <a:endParaRPr lang="en-US" sz="1750" dirty="0"/>
          </a:p>
        </p:txBody>
      </p:sp>
      <p:sp>
        <p:nvSpPr>
          <p:cNvPr id="10" name="Shape 7"/>
          <p:cNvSpPr/>
          <p:nvPr/>
        </p:nvSpPr>
        <p:spPr>
          <a:xfrm>
            <a:off x="6280190" y="5478423"/>
            <a:ext cx="7556421" cy="2047994"/>
          </a:xfrm>
          <a:prstGeom prst="roundRect">
            <a:avLst>
              <a:gd name="adj" fmla="val 4652"/>
            </a:avLst>
          </a:prstGeom>
          <a:solidFill>
            <a:srgbClr val="E9E6FA"/>
          </a:solidFill>
          <a:ln w="7620">
            <a:solidFill>
              <a:srgbClr val="BDB8DF"/>
            </a:solidFill>
            <a:prstDash val="solid"/>
          </a:ln>
        </p:spPr>
      </p:sp>
      <p:sp>
        <p:nvSpPr>
          <p:cNvPr id="11" name="Text 8"/>
          <p:cNvSpPr/>
          <p:nvPr/>
        </p:nvSpPr>
        <p:spPr>
          <a:xfrm>
            <a:off x="6514624" y="5712857"/>
            <a:ext cx="3049429" cy="354330"/>
          </a:xfrm>
          <a:prstGeom prst="rect">
            <a:avLst/>
          </a:prstGeom>
          <a:noFill/>
          <a:ln/>
        </p:spPr>
        <p:txBody>
          <a:bodyPr wrap="none" lIns="0" tIns="0" rIns="0" bIns="0" rtlCol="0" anchor="t"/>
          <a:lstStyle/>
          <a:p>
            <a:pPr marL="0" indent="0">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Precision and Accuracy</a:t>
            </a:r>
            <a:endParaRPr lang="en-US" sz="2200" dirty="0"/>
          </a:p>
        </p:txBody>
      </p:sp>
      <p:sp>
        <p:nvSpPr>
          <p:cNvPr id="12" name="Text 9"/>
          <p:cNvSpPr/>
          <p:nvPr/>
        </p:nvSpPr>
        <p:spPr>
          <a:xfrm>
            <a:off x="6514624" y="6203275"/>
            <a:ext cx="7087553"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Careful measurement technique and appropriate use of measuring instruments are crucial to obtaining precise and accurate data for scientific analysis and calculations.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19664"/>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Significant Figures</a:t>
            </a:r>
            <a:endParaRPr lang="en-US" sz="4450" dirty="0"/>
          </a:p>
        </p:txBody>
      </p:sp>
      <p:sp>
        <p:nvSpPr>
          <p:cNvPr id="4" name="Text 1"/>
          <p:cNvSpPr/>
          <p:nvPr/>
        </p:nvSpPr>
        <p:spPr>
          <a:xfrm>
            <a:off x="6280190" y="2168604"/>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Significant figures refer to the meaningful digits in a measurement that indicate the precision of the value. They include all certain digits plus the first uncertain digit.</a:t>
            </a:r>
            <a:endParaRPr lang="en-US" sz="1750" dirty="0"/>
          </a:p>
        </p:txBody>
      </p:sp>
      <p:sp>
        <p:nvSpPr>
          <p:cNvPr id="5" name="Shape 2"/>
          <p:cNvSpPr/>
          <p:nvPr/>
        </p:nvSpPr>
        <p:spPr>
          <a:xfrm>
            <a:off x="6280190" y="3512463"/>
            <a:ext cx="7556421" cy="2616518"/>
          </a:xfrm>
          <a:prstGeom prst="roundRect">
            <a:avLst>
              <a:gd name="adj" fmla="val 3641"/>
            </a:avLst>
          </a:prstGeom>
          <a:noFill/>
          <a:ln w="7620">
            <a:solidFill>
              <a:srgbClr val="000000">
                <a:alpha val="8000"/>
              </a:srgbClr>
            </a:solidFill>
            <a:prstDash val="solid"/>
          </a:ln>
        </p:spPr>
      </p:sp>
      <p:sp>
        <p:nvSpPr>
          <p:cNvPr id="6" name="Shape 3"/>
          <p:cNvSpPr/>
          <p:nvPr/>
        </p:nvSpPr>
        <p:spPr>
          <a:xfrm>
            <a:off x="6287810" y="3520083"/>
            <a:ext cx="7541181" cy="650319"/>
          </a:xfrm>
          <a:prstGeom prst="rect">
            <a:avLst/>
          </a:prstGeom>
          <a:solidFill>
            <a:srgbClr val="FFFFFF">
              <a:alpha val="4000"/>
            </a:srgbClr>
          </a:solidFill>
          <a:ln/>
        </p:spPr>
      </p:sp>
      <p:sp>
        <p:nvSpPr>
          <p:cNvPr id="7" name="Text 4"/>
          <p:cNvSpPr/>
          <p:nvPr/>
        </p:nvSpPr>
        <p:spPr>
          <a:xfrm>
            <a:off x="6514624" y="3663791"/>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Example</a:t>
            </a:r>
            <a:endParaRPr lang="en-US" sz="1750" dirty="0"/>
          </a:p>
        </p:txBody>
      </p:sp>
      <p:sp>
        <p:nvSpPr>
          <p:cNvPr id="8" name="Text 5"/>
          <p:cNvSpPr/>
          <p:nvPr/>
        </p:nvSpPr>
        <p:spPr>
          <a:xfrm>
            <a:off x="10289024" y="3663791"/>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Significant Figures</a:t>
            </a:r>
            <a:endParaRPr lang="en-US" sz="1750" dirty="0"/>
          </a:p>
        </p:txBody>
      </p:sp>
      <p:sp>
        <p:nvSpPr>
          <p:cNvPr id="9" name="Shape 6"/>
          <p:cNvSpPr/>
          <p:nvPr/>
        </p:nvSpPr>
        <p:spPr>
          <a:xfrm>
            <a:off x="6287810" y="4170402"/>
            <a:ext cx="7541181" cy="650319"/>
          </a:xfrm>
          <a:prstGeom prst="rect">
            <a:avLst/>
          </a:prstGeom>
          <a:solidFill>
            <a:srgbClr val="000000">
              <a:alpha val="4000"/>
            </a:srgbClr>
          </a:solidFill>
          <a:ln/>
        </p:spPr>
      </p:sp>
      <p:sp>
        <p:nvSpPr>
          <p:cNvPr id="10" name="Text 7"/>
          <p:cNvSpPr/>
          <p:nvPr/>
        </p:nvSpPr>
        <p:spPr>
          <a:xfrm>
            <a:off x="6514624" y="4314111"/>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12.34 m</a:t>
            </a:r>
            <a:endParaRPr lang="en-US" sz="1750" dirty="0"/>
          </a:p>
        </p:txBody>
      </p:sp>
      <p:sp>
        <p:nvSpPr>
          <p:cNvPr id="11" name="Text 8"/>
          <p:cNvSpPr/>
          <p:nvPr/>
        </p:nvSpPr>
        <p:spPr>
          <a:xfrm>
            <a:off x="10289024" y="4314111"/>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4</a:t>
            </a:r>
            <a:endParaRPr lang="en-US" sz="1750" dirty="0"/>
          </a:p>
        </p:txBody>
      </p:sp>
      <p:sp>
        <p:nvSpPr>
          <p:cNvPr id="12" name="Shape 9"/>
          <p:cNvSpPr/>
          <p:nvPr/>
        </p:nvSpPr>
        <p:spPr>
          <a:xfrm>
            <a:off x="6287810" y="4820722"/>
            <a:ext cx="7541181" cy="650319"/>
          </a:xfrm>
          <a:prstGeom prst="rect">
            <a:avLst/>
          </a:prstGeom>
          <a:solidFill>
            <a:srgbClr val="FFFFFF">
              <a:alpha val="4000"/>
            </a:srgbClr>
          </a:solidFill>
          <a:ln/>
        </p:spPr>
      </p:sp>
      <p:sp>
        <p:nvSpPr>
          <p:cNvPr id="13" name="Text 10"/>
          <p:cNvSpPr/>
          <p:nvPr/>
        </p:nvSpPr>
        <p:spPr>
          <a:xfrm>
            <a:off x="6514624" y="4964430"/>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0.0067 s</a:t>
            </a:r>
            <a:endParaRPr lang="en-US" sz="1750" dirty="0"/>
          </a:p>
        </p:txBody>
      </p:sp>
      <p:sp>
        <p:nvSpPr>
          <p:cNvPr id="14" name="Text 11"/>
          <p:cNvSpPr/>
          <p:nvPr/>
        </p:nvSpPr>
        <p:spPr>
          <a:xfrm>
            <a:off x="10289024" y="4964430"/>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2</a:t>
            </a:r>
            <a:endParaRPr lang="en-US" sz="1750" dirty="0"/>
          </a:p>
        </p:txBody>
      </p:sp>
      <p:sp>
        <p:nvSpPr>
          <p:cNvPr id="15" name="Shape 12"/>
          <p:cNvSpPr/>
          <p:nvPr/>
        </p:nvSpPr>
        <p:spPr>
          <a:xfrm>
            <a:off x="6287810" y="5471041"/>
            <a:ext cx="7541181" cy="650319"/>
          </a:xfrm>
          <a:prstGeom prst="rect">
            <a:avLst/>
          </a:prstGeom>
          <a:solidFill>
            <a:srgbClr val="000000">
              <a:alpha val="4000"/>
            </a:srgbClr>
          </a:solidFill>
          <a:ln/>
        </p:spPr>
      </p:sp>
      <p:sp>
        <p:nvSpPr>
          <p:cNvPr id="16" name="Text 13"/>
          <p:cNvSpPr/>
          <p:nvPr/>
        </p:nvSpPr>
        <p:spPr>
          <a:xfrm>
            <a:off x="6514624" y="5614749"/>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5,000 kg</a:t>
            </a:r>
            <a:endParaRPr lang="en-US" sz="1750" dirty="0"/>
          </a:p>
        </p:txBody>
      </p:sp>
      <p:sp>
        <p:nvSpPr>
          <p:cNvPr id="17" name="Text 14"/>
          <p:cNvSpPr/>
          <p:nvPr/>
        </p:nvSpPr>
        <p:spPr>
          <a:xfrm>
            <a:off x="10289024" y="5614749"/>
            <a:ext cx="3313152" cy="362903"/>
          </a:xfrm>
          <a:prstGeom prst="rect">
            <a:avLst/>
          </a:prstGeom>
          <a:noFill/>
          <a:ln/>
        </p:spPr>
        <p:txBody>
          <a:bodyPr wrap="non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1</a:t>
            </a:r>
            <a:endParaRPr lang="en-US" sz="1750" dirty="0"/>
          </a:p>
        </p:txBody>
      </p:sp>
      <p:sp>
        <p:nvSpPr>
          <p:cNvPr id="18" name="Text 15"/>
          <p:cNvSpPr/>
          <p:nvPr/>
        </p:nvSpPr>
        <p:spPr>
          <a:xfrm>
            <a:off x="6280190" y="6384131"/>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Proper use of significant figures is crucial for reporting measurements and performing calculations with them.</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83212"/>
          </a:xfrm>
          <a:prstGeom prst="rect">
            <a:avLst/>
          </a:prstGeom>
        </p:spPr>
      </p:pic>
      <p:sp>
        <p:nvSpPr>
          <p:cNvPr id="3" name="Text 0"/>
          <p:cNvSpPr/>
          <p:nvPr/>
        </p:nvSpPr>
        <p:spPr>
          <a:xfrm>
            <a:off x="527209" y="2297549"/>
            <a:ext cx="3766423" cy="470654"/>
          </a:xfrm>
          <a:prstGeom prst="rect">
            <a:avLst/>
          </a:prstGeom>
          <a:noFill/>
          <a:ln/>
        </p:spPr>
        <p:txBody>
          <a:bodyPr wrap="none" lIns="0" tIns="0" rIns="0" bIns="0" rtlCol="0" anchor="t"/>
          <a:lstStyle/>
          <a:p>
            <a:pPr marL="0" indent="0">
              <a:lnSpc>
                <a:spcPts val="3700"/>
              </a:lnSpc>
              <a:buNone/>
            </a:pPr>
            <a:r>
              <a:rPr lang="en-US" sz="2950" b="1" dirty="0">
                <a:solidFill>
                  <a:srgbClr val="231971"/>
                </a:solidFill>
                <a:latin typeface="Outfit Extra Bold" pitchFamily="34" charset="0"/>
                <a:ea typeface="Outfit Extra Bold" pitchFamily="34" charset="-122"/>
                <a:cs typeface="Outfit Extra Bold" pitchFamily="34" charset="-120"/>
              </a:rPr>
              <a:t>Dimensional Analysis</a:t>
            </a:r>
            <a:endParaRPr lang="en-US" sz="2950" dirty="0"/>
          </a:p>
        </p:txBody>
      </p:sp>
      <p:pic>
        <p:nvPicPr>
          <p:cNvPr id="4" name="Image 1" descr="preencoded.png"/>
          <p:cNvPicPr>
            <a:picLocks noChangeAspect="1"/>
          </p:cNvPicPr>
          <p:nvPr/>
        </p:nvPicPr>
        <p:blipFill>
          <a:blip r:embed="rId4"/>
          <a:stretch>
            <a:fillRect/>
          </a:stretch>
        </p:blipFill>
        <p:spPr>
          <a:xfrm>
            <a:off x="527209" y="2994184"/>
            <a:ext cx="753189" cy="1205270"/>
          </a:xfrm>
          <a:prstGeom prst="rect">
            <a:avLst/>
          </a:prstGeom>
        </p:spPr>
      </p:pic>
      <p:sp>
        <p:nvSpPr>
          <p:cNvPr id="5" name="Text 1"/>
          <p:cNvSpPr/>
          <p:nvPr/>
        </p:nvSpPr>
        <p:spPr>
          <a:xfrm>
            <a:off x="1506379" y="3144798"/>
            <a:ext cx="1883212" cy="235387"/>
          </a:xfrm>
          <a:prstGeom prst="rect">
            <a:avLst/>
          </a:prstGeom>
          <a:noFill/>
          <a:ln/>
        </p:spPr>
        <p:txBody>
          <a:bodyPr wrap="none" lIns="0" tIns="0" rIns="0" bIns="0" rtlCol="0" anchor="t"/>
          <a:lstStyle/>
          <a:p>
            <a:pPr marL="0" indent="0" algn="l">
              <a:lnSpc>
                <a:spcPts val="1850"/>
              </a:lnSpc>
              <a:buNone/>
            </a:pPr>
            <a:r>
              <a:rPr lang="en-US" sz="1450" b="1" dirty="0">
                <a:solidFill>
                  <a:srgbClr val="2A2742"/>
                </a:solidFill>
                <a:latin typeface="Outfit Extra Bold" pitchFamily="34" charset="0"/>
                <a:ea typeface="Outfit Extra Bold" pitchFamily="34" charset="-122"/>
                <a:cs typeface="Outfit Extra Bold" pitchFamily="34" charset="-120"/>
              </a:rPr>
              <a:t>Identify Units</a:t>
            </a:r>
            <a:endParaRPr lang="en-US" sz="1450" dirty="0"/>
          </a:p>
        </p:txBody>
      </p:sp>
      <p:sp>
        <p:nvSpPr>
          <p:cNvPr id="6" name="Text 2"/>
          <p:cNvSpPr/>
          <p:nvPr/>
        </p:nvSpPr>
        <p:spPr>
          <a:xfrm>
            <a:off x="1506379" y="3470553"/>
            <a:ext cx="12596813" cy="240983"/>
          </a:xfrm>
          <a:prstGeom prst="rect">
            <a:avLst/>
          </a:prstGeom>
          <a:noFill/>
          <a:ln/>
        </p:spPr>
        <p:txBody>
          <a:bodyPr wrap="none" lIns="0" tIns="0" rIns="0" bIns="0" rtlCol="0" anchor="t"/>
          <a:lstStyle/>
          <a:p>
            <a:pPr marL="0" indent="0" algn="l">
              <a:lnSpc>
                <a:spcPts val="1850"/>
              </a:lnSpc>
              <a:buNone/>
            </a:pPr>
            <a:r>
              <a:rPr lang="en-US" sz="1150" dirty="0">
                <a:solidFill>
                  <a:srgbClr val="2A2742"/>
                </a:solidFill>
                <a:latin typeface="Arimo" pitchFamily="34" charset="0"/>
                <a:ea typeface="Arimo" pitchFamily="34" charset="-122"/>
                <a:cs typeface="Arimo" pitchFamily="34" charset="-120"/>
              </a:rPr>
              <a:t>Examine the units of the given quantities to understand the physical dimensions involved.</a:t>
            </a:r>
            <a:endParaRPr lang="en-US" sz="1150" dirty="0"/>
          </a:p>
        </p:txBody>
      </p:sp>
      <p:pic>
        <p:nvPicPr>
          <p:cNvPr id="7" name="Image 2" descr="preencoded.png"/>
          <p:cNvPicPr>
            <a:picLocks noChangeAspect="1"/>
          </p:cNvPicPr>
          <p:nvPr/>
        </p:nvPicPr>
        <p:blipFill>
          <a:blip r:embed="rId5"/>
          <a:stretch>
            <a:fillRect/>
          </a:stretch>
        </p:blipFill>
        <p:spPr>
          <a:xfrm>
            <a:off x="527209" y="4199453"/>
            <a:ext cx="753189" cy="1205270"/>
          </a:xfrm>
          <a:prstGeom prst="rect">
            <a:avLst/>
          </a:prstGeom>
        </p:spPr>
      </p:pic>
      <p:sp>
        <p:nvSpPr>
          <p:cNvPr id="8" name="Text 3"/>
          <p:cNvSpPr/>
          <p:nvPr/>
        </p:nvSpPr>
        <p:spPr>
          <a:xfrm>
            <a:off x="1506379" y="4350068"/>
            <a:ext cx="1883212" cy="235387"/>
          </a:xfrm>
          <a:prstGeom prst="rect">
            <a:avLst/>
          </a:prstGeom>
          <a:noFill/>
          <a:ln/>
        </p:spPr>
        <p:txBody>
          <a:bodyPr wrap="none" lIns="0" tIns="0" rIns="0" bIns="0" rtlCol="0" anchor="t"/>
          <a:lstStyle/>
          <a:p>
            <a:pPr marL="0" indent="0" algn="l">
              <a:lnSpc>
                <a:spcPts val="1850"/>
              </a:lnSpc>
              <a:buNone/>
            </a:pPr>
            <a:r>
              <a:rPr lang="en-US" sz="1450" b="1" dirty="0">
                <a:solidFill>
                  <a:srgbClr val="2A2742"/>
                </a:solidFill>
                <a:latin typeface="Outfit Extra Bold" pitchFamily="34" charset="0"/>
                <a:ea typeface="Outfit Extra Bold" pitchFamily="34" charset="-122"/>
                <a:cs typeface="Outfit Extra Bold" pitchFamily="34" charset="-120"/>
              </a:rPr>
              <a:t>Set Up Ratios</a:t>
            </a:r>
            <a:endParaRPr lang="en-US" sz="1450" dirty="0"/>
          </a:p>
        </p:txBody>
      </p:sp>
      <p:sp>
        <p:nvSpPr>
          <p:cNvPr id="9" name="Text 4"/>
          <p:cNvSpPr/>
          <p:nvPr/>
        </p:nvSpPr>
        <p:spPr>
          <a:xfrm>
            <a:off x="1506379" y="4675823"/>
            <a:ext cx="12596813" cy="240983"/>
          </a:xfrm>
          <a:prstGeom prst="rect">
            <a:avLst/>
          </a:prstGeom>
          <a:noFill/>
          <a:ln/>
        </p:spPr>
        <p:txBody>
          <a:bodyPr wrap="none" lIns="0" tIns="0" rIns="0" bIns="0" rtlCol="0" anchor="t"/>
          <a:lstStyle/>
          <a:p>
            <a:pPr marL="0" indent="0" algn="l">
              <a:lnSpc>
                <a:spcPts val="1850"/>
              </a:lnSpc>
              <a:buNone/>
            </a:pPr>
            <a:r>
              <a:rPr lang="en-US" sz="1150" dirty="0">
                <a:solidFill>
                  <a:srgbClr val="2A2742"/>
                </a:solidFill>
                <a:latin typeface="Arimo" pitchFamily="34" charset="0"/>
                <a:ea typeface="Arimo" pitchFamily="34" charset="-122"/>
                <a:cs typeface="Arimo" pitchFamily="34" charset="-120"/>
              </a:rPr>
              <a:t>Arrange the units in the form of fractions, with the desired units as the numerator and the given units as the denominator.</a:t>
            </a:r>
            <a:endParaRPr lang="en-US" sz="1150" dirty="0"/>
          </a:p>
        </p:txBody>
      </p:sp>
      <p:pic>
        <p:nvPicPr>
          <p:cNvPr id="10" name="Image 3" descr="preencoded.png"/>
          <p:cNvPicPr>
            <a:picLocks noChangeAspect="1"/>
          </p:cNvPicPr>
          <p:nvPr/>
        </p:nvPicPr>
        <p:blipFill>
          <a:blip r:embed="rId6"/>
          <a:stretch>
            <a:fillRect/>
          </a:stretch>
        </p:blipFill>
        <p:spPr>
          <a:xfrm>
            <a:off x="527209" y="5404723"/>
            <a:ext cx="753189" cy="1205270"/>
          </a:xfrm>
          <a:prstGeom prst="rect">
            <a:avLst/>
          </a:prstGeom>
        </p:spPr>
      </p:pic>
      <p:sp>
        <p:nvSpPr>
          <p:cNvPr id="11" name="Text 5"/>
          <p:cNvSpPr/>
          <p:nvPr/>
        </p:nvSpPr>
        <p:spPr>
          <a:xfrm>
            <a:off x="1506379" y="5555337"/>
            <a:ext cx="1883212" cy="235387"/>
          </a:xfrm>
          <a:prstGeom prst="rect">
            <a:avLst/>
          </a:prstGeom>
          <a:noFill/>
          <a:ln/>
        </p:spPr>
        <p:txBody>
          <a:bodyPr wrap="none" lIns="0" tIns="0" rIns="0" bIns="0" rtlCol="0" anchor="t"/>
          <a:lstStyle/>
          <a:p>
            <a:pPr marL="0" indent="0" algn="l">
              <a:lnSpc>
                <a:spcPts val="1850"/>
              </a:lnSpc>
              <a:buNone/>
            </a:pPr>
            <a:r>
              <a:rPr lang="en-US" sz="1450" b="1" dirty="0">
                <a:solidFill>
                  <a:srgbClr val="2A2742"/>
                </a:solidFill>
                <a:latin typeface="Outfit Extra Bold" pitchFamily="34" charset="0"/>
                <a:ea typeface="Outfit Extra Bold" pitchFamily="34" charset="-122"/>
                <a:cs typeface="Outfit Extra Bold" pitchFamily="34" charset="-120"/>
              </a:rPr>
              <a:t>Cancel Out Units</a:t>
            </a:r>
            <a:endParaRPr lang="en-US" sz="1450" dirty="0"/>
          </a:p>
        </p:txBody>
      </p:sp>
      <p:sp>
        <p:nvSpPr>
          <p:cNvPr id="12" name="Text 6"/>
          <p:cNvSpPr/>
          <p:nvPr/>
        </p:nvSpPr>
        <p:spPr>
          <a:xfrm>
            <a:off x="1506379" y="5881092"/>
            <a:ext cx="12596813" cy="240983"/>
          </a:xfrm>
          <a:prstGeom prst="rect">
            <a:avLst/>
          </a:prstGeom>
          <a:noFill/>
          <a:ln/>
        </p:spPr>
        <p:txBody>
          <a:bodyPr wrap="none" lIns="0" tIns="0" rIns="0" bIns="0" rtlCol="0" anchor="t"/>
          <a:lstStyle/>
          <a:p>
            <a:pPr marL="0" indent="0" algn="l">
              <a:lnSpc>
                <a:spcPts val="1850"/>
              </a:lnSpc>
              <a:buNone/>
            </a:pPr>
            <a:r>
              <a:rPr lang="en-US" sz="1150" dirty="0">
                <a:solidFill>
                  <a:srgbClr val="2A2742"/>
                </a:solidFill>
                <a:latin typeface="Arimo" pitchFamily="34" charset="0"/>
                <a:ea typeface="Arimo" pitchFamily="34" charset="-122"/>
                <a:cs typeface="Arimo" pitchFamily="34" charset="-120"/>
              </a:rPr>
              <a:t>Systematically cancel out units in the numerator and denominator to arrive at the desired unit.</a:t>
            </a:r>
            <a:endParaRPr lang="en-US" sz="1150" dirty="0"/>
          </a:p>
        </p:txBody>
      </p:sp>
      <p:pic>
        <p:nvPicPr>
          <p:cNvPr id="13" name="Image 4" descr="preencoded.png"/>
          <p:cNvPicPr>
            <a:picLocks noChangeAspect="1"/>
          </p:cNvPicPr>
          <p:nvPr/>
        </p:nvPicPr>
        <p:blipFill>
          <a:blip r:embed="rId7"/>
          <a:stretch>
            <a:fillRect/>
          </a:stretch>
        </p:blipFill>
        <p:spPr>
          <a:xfrm>
            <a:off x="527209" y="6609993"/>
            <a:ext cx="753189" cy="1205270"/>
          </a:xfrm>
          <a:prstGeom prst="rect">
            <a:avLst/>
          </a:prstGeom>
        </p:spPr>
      </p:pic>
      <p:sp>
        <p:nvSpPr>
          <p:cNvPr id="14" name="Text 7"/>
          <p:cNvSpPr/>
          <p:nvPr/>
        </p:nvSpPr>
        <p:spPr>
          <a:xfrm>
            <a:off x="1506379" y="6760607"/>
            <a:ext cx="1883212" cy="235387"/>
          </a:xfrm>
          <a:prstGeom prst="rect">
            <a:avLst/>
          </a:prstGeom>
          <a:noFill/>
          <a:ln/>
        </p:spPr>
        <p:txBody>
          <a:bodyPr wrap="none" lIns="0" tIns="0" rIns="0" bIns="0" rtlCol="0" anchor="t"/>
          <a:lstStyle/>
          <a:p>
            <a:pPr marL="0" indent="0" algn="l">
              <a:lnSpc>
                <a:spcPts val="1850"/>
              </a:lnSpc>
              <a:buNone/>
            </a:pPr>
            <a:r>
              <a:rPr lang="en-US" sz="1450" b="1" dirty="0">
                <a:solidFill>
                  <a:srgbClr val="2A2742"/>
                </a:solidFill>
                <a:latin typeface="Outfit Extra Bold" pitchFamily="34" charset="0"/>
                <a:ea typeface="Outfit Extra Bold" pitchFamily="34" charset="-122"/>
                <a:cs typeface="Outfit Extra Bold" pitchFamily="34" charset="-120"/>
              </a:rPr>
              <a:t>Evaluate Expression</a:t>
            </a:r>
            <a:endParaRPr lang="en-US" sz="1450" dirty="0"/>
          </a:p>
        </p:txBody>
      </p:sp>
      <p:sp>
        <p:nvSpPr>
          <p:cNvPr id="15" name="Text 8"/>
          <p:cNvSpPr/>
          <p:nvPr/>
        </p:nvSpPr>
        <p:spPr>
          <a:xfrm>
            <a:off x="1506379" y="7086362"/>
            <a:ext cx="12596813" cy="240983"/>
          </a:xfrm>
          <a:prstGeom prst="rect">
            <a:avLst/>
          </a:prstGeom>
          <a:noFill/>
          <a:ln/>
        </p:spPr>
        <p:txBody>
          <a:bodyPr wrap="none" lIns="0" tIns="0" rIns="0" bIns="0" rtlCol="0" anchor="t"/>
          <a:lstStyle/>
          <a:p>
            <a:pPr marL="0" indent="0" algn="l">
              <a:lnSpc>
                <a:spcPts val="1850"/>
              </a:lnSpc>
              <a:buNone/>
            </a:pPr>
            <a:r>
              <a:rPr lang="en-US" sz="1150" dirty="0">
                <a:solidFill>
                  <a:srgbClr val="2A2742"/>
                </a:solidFill>
                <a:latin typeface="Arimo" pitchFamily="34" charset="0"/>
                <a:ea typeface="Arimo" pitchFamily="34" charset="-122"/>
                <a:cs typeface="Arimo" pitchFamily="34" charset="-120"/>
              </a:rPr>
              <a:t>Perform the necessary calculations using the remaining units and numerical values.</a:t>
            </a:r>
            <a:endParaRPr lang="en-US" sz="11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147405"/>
            <a:ext cx="7918371"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Conversions and Unit Prefixes</a:t>
            </a:r>
            <a:endParaRPr lang="en-US" sz="4450" dirty="0"/>
          </a:p>
        </p:txBody>
      </p:sp>
      <p:pic>
        <p:nvPicPr>
          <p:cNvPr id="3" name="Image 0" descr="preencoded.png"/>
          <p:cNvPicPr>
            <a:picLocks noChangeAspect="1"/>
          </p:cNvPicPr>
          <p:nvPr/>
        </p:nvPicPr>
        <p:blipFill>
          <a:blip r:embed="rId3"/>
          <a:stretch>
            <a:fillRect/>
          </a:stretch>
        </p:blipFill>
        <p:spPr>
          <a:xfrm>
            <a:off x="793790" y="2309813"/>
            <a:ext cx="4120753" cy="2546747"/>
          </a:xfrm>
          <a:prstGeom prst="rect">
            <a:avLst/>
          </a:prstGeom>
        </p:spPr>
      </p:pic>
      <p:sp>
        <p:nvSpPr>
          <p:cNvPr id="4" name="Text 1"/>
          <p:cNvSpPr/>
          <p:nvPr/>
        </p:nvSpPr>
        <p:spPr>
          <a:xfrm>
            <a:off x="793790" y="514004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Unit Conversions</a:t>
            </a:r>
            <a:endParaRPr lang="en-US" sz="2200" dirty="0"/>
          </a:p>
        </p:txBody>
      </p:sp>
      <p:sp>
        <p:nvSpPr>
          <p:cNvPr id="5" name="Text 2"/>
          <p:cNvSpPr/>
          <p:nvPr/>
        </p:nvSpPr>
        <p:spPr>
          <a:xfrm>
            <a:off x="793790" y="5630466"/>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Efficiently convert between different units of measurement, such as meters to feet or kilograms to pounds, using common conversion factors.</a:t>
            </a:r>
            <a:endParaRPr lang="en-US" sz="1750" dirty="0"/>
          </a:p>
        </p:txBody>
      </p:sp>
      <p:pic>
        <p:nvPicPr>
          <p:cNvPr id="6" name="Image 1" descr="preencoded.png"/>
          <p:cNvPicPr>
            <a:picLocks noChangeAspect="1"/>
          </p:cNvPicPr>
          <p:nvPr/>
        </p:nvPicPr>
        <p:blipFill>
          <a:blip r:embed="rId4"/>
          <a:stretch>
            <a:fillRect/>
          </a:stretch>
        </p:blipFill>
        <p:spPr>
          <a:xfrm>
            <a:off x="5254704" y="2309813"/>
            <a:ext cx="4120872" cy="2546866"/>
          </a:xfrm>
          <a:prstGeom prst="rect">
            <a:avLst/>
          </a:prstGeom>
        </p:spPr>
      </p:pic>
      <p:sp>
        <p:nvSpPr>
          <p:cNvPr id="7" name="Text 3"/>
          <p:cNvSpPr/>
          <p:nvPr/>
        </p:nvSpPr>
        <p:spPr>
          <a:xfrm>
            <a:off x="5254704" y="514016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Metric Prefixes</a:t>
            </a:r>
            <a:endParaRPr lang="en-US" sz="2200" dirty="0"/>
          </a:p>
        </p:txBody>
      </p:sp>
      <p:sp>
        <p:nvSpPr>
          <p:cNvPr id="8" name="Text 4"/>
          <p:cNvSpPr/>
          <p:nvPr/>
        </p:nvSpPr>
        <p:spPr>
          <a:xfrm>
            <a:off x="5254704" y="5630585"/>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Understand the meaning and use of metric prefixes like kilo-, centi-, and milli- to easily express very large or very small quantities.</a:t>
            </a:r>
            <a:endParaRPr lang="en-US" sz="1750" dirty="0"/>
          </a:p>
        </p:txBody>
      </p:sp>
      <p:pic>
        <p:nvPicPr>
          <p:cNvPr id="9" name="Image 2" descr="preencoded.png"/>
          <p:cNvPicPr>
            <a:picLocks noChangeAspect="1"/>
          </p:cNvPicPr>
          <p:nvPr/>
        </p:nvPicPr>
        <p:blipFill>
          <a:blip r:embed="rId5"/>
          <a:stretch>
            <a:fillRect/>
          </a:stretch>
        </p:blipFill>
        <p:spPr>
          <a:xfrm>
            <a:off x="9715738" y="2309813"/>
            <a:ext cx="4120753" cy="2546747"/>
          </a:xfrm>
          <a:prstGeom prst="rect">
            <a:avLst/>
          </a:prstGeom>
        </p:spPr>
      </p:pic>
      <p:sp>
        <p:nvSpPr>
          <p:cNvPr id="10" name="Text 5"/>
          <p:cNvSpPr/>
          <p:nvPr/>
        </p:nvSpPr>
        <p:spPr>
          <a:xfrm>
            <a:off x="9715738" y="5140047"/>
            <a:ext cx="3097292" cy="354330"/>
          </a:xfrm>
          <a:prstGeom prst="rect">
            <a:avLst/>
          </a:prstGeom>
          <a:noFill/>
          <a:ln/>
        </p:spPr>
        <p:txBody>
          <a:bodyPr wrap="none" lIns="0" tIns="0" rIns="0" bIns="0" rtlCol="0" anchor="t"/>
          <a:lstStyle/>
          <a:p>
            <a:pPr marL="0" indent="0" algn="l">
              <a:lnSpc>
                <a:spcPts val="2750"/>
              </a:lnSpc>
              <a:buNone/>
            </a:pPr>
            <a:r>
              <a:rPr lang="en-US" sz="2200" b="1" dirty="0">
                <a:solidFill>
                  <a:srgbClr val="2A2742"/>
                </a:solidFill>
                <a:latin typeface="Outfit Extra Bold" pitchFamily="34" charset="0"/>
                <a:ea typeface="Outfit Extra Bold" pitchFamily="34" charset="-122"/>
                <a:cs typeface="Outfit Extra Bold" pitchFamily="34" charset="-120"/>
              </a:rPr>
              <a:t>Precision Measurement</a:t>
            </a:r>
            <a:endParaRPr lang="en-US" sz="2200" dirty="0"/>
          </a:p>
        </p:txBody>
      </p:sp>
      <p:sp>
        <p:nvSpPr>
          <p:cNvPr id="11" name="Text 6"/>
          <p:cNvSpPr/>
          <p:nvPr/>
        </p:nvSpPr>
        <p:spPr>
          <a:xfrm>
            <a:off x="9715738" y="5630466"/>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A2742"/>
                </a:solidFill>
                <a:latin typeface="Arimo" pitchFamily="34" charset="0"/>
                <a:ea typeface="Arimo" pitchFamily="34" charset="-122"/>
                <a:cs typeface="Arimo" pitchFamily="34" charset="-120"/>
              </a:rPr>
              <a:t>Utilize appropriate units and number of significant figures when recording and reporting measurements to convey the level of precision.</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872978"/>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Kinematics in One Dimension</a:t>
            </a:r>
            <a:endParaRPr lang="en-US" sz="4450" dirty="0"/>
          </a:p>
        </p:txBody>
      </p:sp>
      <p:sp>
        <p:nvSpPr>
          <p:cNvPr id="4" name="Text 1"/>
          <p:cNvSpPr/>
          <p:nvPr/>
        </p:nvSpPr>
        <p:spPr>
          <a:xfrm>
            <a:off x="793790" y="4630698"/>
            <a:ext cx="7556421" cy="725805"/>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Explore the fundamental concepts of motion in one dimension, including displacement, velocity, and acceleration.</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177058"/>
            <a:ext cx="10753844" cy="708779"/>
          </a:xfrm>
          <a:prstGeom prst="rect">
            <a:avLst/>
          </a:prstGeom>
          <a:noFill/>
          <a:ln/>
        </p:spPr>
        <p:txBody>
          <a:bodyPr wrap="none" lIns="0" tIns="0" rIns="0" bIns="0" rtlCol="0" anchor="t"/>
          <a:lstStyle/>
          <a:p>
            <a:pPr marL="0" indent="0">
              <a:lnSpc>
                <a:spcPts val="5550"/>
              </a:lnSpc>
              <a:buNone/>
            </a:pPr>
            <a:r>
              <a:rPr lang="en-US" sz="4450" b="1" dirty="0">
                <a:solidFill>
                  <a:srgbClr val="231971"/>
                </a:solidFill>
                <a:latin typeface="Outfit Extra Bold" pitchFamily="34" charset="0"/>
                <a:ea typeface="Outfit Extra Bold" pitchFamily="34" charset="-122"/>
                <a:cs typeface="Outfit Extra Bold" pitchFamily="34" charset="-120"/>
              </a:rPr>
              <a:t>Displacement, Velocity, and Acceleration</a:t>
            </a:r>
            <a:endParaRPr lang="en-US" sz="4450" dirty="0"/>
          </a:p>
        </p:txBody>
      </p:sp>
      <p:sp>
        <p:nvSpPr>
          <p:cNvPr id="3" name="Text 1"/>
          <p:cNvSpPr/>
          <p:nvPr/>
        </p:nvSpPr>
        <p:spPr>
          <a:xfrm>
            <a:off x="793790" y="34528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Displacement</a:t>
            </a:r>
            <a:endParaRPr lang="en-US" sz="2200" dirty="0"/>
          </a:p>
        </p:txBody>
      </p:sp>
      <p:sp>
        <p:nvSpPr>
          <p:cNvPr id="4" name="Text 2"/>
          <p:cNvSpPr/>
          <p:nvPr/>
        </p:nvSpPr>
        <p:spPr>
          <a:xfrm>
            <a:off x="793790" y="4033957"/>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Displacement is the change in an object's position from its starting point to its ending point. It represents the straight-line distance an object has traveled, regardless of the path taken.</a:t>
            </a:r>
            <a:endParaRPr lang="en-US" sz="1750" dirty="0"/>
          </a:p>
        </p:txBody>
      </p:sp>
      <p:sp>
        <p:nvSpPr>
          <p:cNvPr id="5" name="Text 3"/>
          <p:cNvSpPr/>
          <p:nvPr/>
        </p:nvSpPr>
        <p:spPr>
          <a:xfrm>
            <a:off x="5332928" y="34528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Velocity</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Velocity is the rate of change in an object's position over time. It has both a magnitude (speed) and a direction. Velocity describes how fast and in what direction an object is moving.</a:t>
            </a:r>
            <a:endParaRPr lang="en-US" sz="1750" dirty="0"/>
          </a:p>
        </p:txBody>
      </p:sp>
      <p:sp>
        <p:nvSpPr>
          <p:cNvPr id="7" name="Text 5"/>
          <p:cNvSpPr/>
          <p:nvPr/>
        </p:nvSpPr>
        <p:spPr>
          <a:xfrm>
            <a:off x="9872067" y="34528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31971"/>
                </a:solidFill>
                <a:latin typeface="Outfit Extra Bold" pitchFamily="34" charset="0"/>
                <a:ea typeface="Outfit Extra Bold" pitchFamily="34" charset="-122"/>
                <a:cs typeface="Outfit Extra Bold" pitchFamily="34" charset="-120"/>
              </a:rPr>
              <a:t>Acceleration</a:t>
            </a:r>
            <a:endParaRPr lang="en-US" sz="2200" dirty="0"/>
          </a:p>
        </p:txBody>
      </p:sp>
      <p:sp>
        <p:nvSpPr>
          <p:cNvPr id="8" name="Text 6"/>
          <p:cNvSpPr/>
          <p:nvPr/>
        </p:nvSpPr>
        <p:spPr>
          <a:xfrm>
            <a:off x="9872067" y="4033957"/>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2A2742"/>
                </a:solidFill>
                <a:latin typeface="Arimo" pitchFamily="34" charset="0"/>
                <a:ea typeface="Arimo" pitchFamily="34" charset="-122"/>
                <a:cs typeface="Arimo" pitchFamily="34" charset="-120"/>
              </a:rPr>
              <a:t>Acceleration is the rate of change in an object's velocity over time. It represents how quickly an object's speed and/or direction is changing. Acceleration can be positive, negative, or zero.</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2156</Words>
  <Application>Microsoft Office PowerPoint</Application>
  <PresentationFormat>Custom</PresentationFormat>
  <Paragraphs>234</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Outfit Extra Bold</vt:lpstr>
      <vt:lpstr>Arial</vt:lpstr>
      <vt:lpstr>Arimo 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Mphoweh Jude Nzembayie</cp:lastModifiedBy>
  <cp:revision>2</cp:revision>
  <dcterms:created xsi:type="dcterms:W3CDTF">2024-11-22T15:54:30Z</dcterms:created>
  <dcterms:modified xsi:type="dcterms:W3CDTF">2024-11-22T15:55:33Z</dcterms:modified>
</cp:coreProperties>
</file>